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3575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Exo Medium"/>
      <p:regular r:id="rId38"/>
      <p:bold r:id="rId39"/>
      <p:italic r:id="rId40"/>
      <p:boldItalic r:id="rId41"/>
    </p:embeddedFont>
    <p:embeddedFont>
      <p:font typeface="Exo Black"/>
      <p:bold r:id="rId42"/>
      <p:boldItalic r:id="rId43"/>
    </p:embeddedFont>
    <p:embeddedFont>
      <p:font typeface="Helvetica Neue"/>
      <p:regular r:id="rId44"/>
      <p:bold r:id="rId45"/>
      <p:italic r:id="rId46"/>
      <p:boldItalic r:id="rId47"/>
    </p:embeddedFont>
    <p:embeddedFont>
      <p:font typeface="Helvetica Neue Light"/>
      <p:regular r:id="rId48"/>
      <p:bold r:id="rId49"/>
      <p:italic r:id="rId50"/>
      <p:boldItalic r:id="rId51"/>
    </p:embeddedFont>
    <p:embeddedFont>
      <p:font typeface="Exo"/>
      <p:regular r:id="rId52"/>
      <p:bold r:id="rId53"/>
      <p:italic r:id="rId54"/>
      <p:boldItalic r:id="rId55"/>
    </p:embeddedFont>
    <p:embeddedFont>
      <p:font typeface="Exo SemiBold"/>
      <p:regular r:id="rId56"/>
      <p:bold r:id="rId57"/>
      <p:italic r:id="rId58"/>
      <p:boldItalic r:id="rId59"/>
    </p:embeddedFont>
    <p:embeddedFont>
      <p:font typeface="Exo Light"/>
      <p:regular r:id="rId60"/>
      <p:bold r:id="rId61"/>
      <p:italic r:id="rId62"/>
      <p:boldItalic r:id="rId63"/>
    </p:embeddedFont>
    <p:embeddedFont>
      <p:font typeface="Exo ExtraBold"/>
      <p:bold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xoMedium-italic.fntdata"/><Relationship Id="rId42" Type="http://schemas.openxmlformats.org/officeDocument/2006/relationships/font" Target="fonts/ExoBlack-bold.fntdata"/><Relationship Id="rId41" Type="http://schemas.openxmlformats.org/officeDocument/2006/relationships/font" Target="fonts/ExoMedium-boldItalic.fntdata"/><Relationship Id="rId44" Type="http://schemas.openxmlformats.org/officeDocument/2006/relationships/font" Target="fonts/HelveticaNeue-regular.fntdata"/><Relationship Id="rId43" Type="http://schemas.openxmlformats.org/officeDocument/2006/relationships/font" Target="fonts/ExoBlack-boldItalic.fntdata"/><Relationship Id="rId46" Type="http://schemas.openxmlformats.org/officeDocument/2006/relationships/font" Target="fonts/HelveticaNeue-italic.fntdata"/><Relationship Id="rId45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HelveticaNeueLight-regular.fntdata"/><Relationship Id="rId47" Type="http://schemas.openxmlformats.org/officeDocument/2006/relationships/font" Target="fonts/HelveticaNeue-boldItalic.fntdata"/><Relationship Id="rId49" Type="http://schemas.openxmlformats.org/officeDocument/2006/relationships/font" Target="fonts/HelveticaNeue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Lato-bold.fntdata"/><Relationship Id="rId34" Type="http://schemas.openxmlformats.org/officeDocument/2006/relationships/font" Target="fonts/Lato-regular.fntdata"/><Relationship Id="rId37" Type="http://schemas.openxmlformats.org/officeDocument/2006/relationships/font" Target="fonts/Lato-boldItalic.fntdata"/><Relationship Id="rId36" Type="http://schemas.openxmlformats.org/officeDocument/2006/relationships/font" Target="fonts/Lato-italic.fntdata"/><Relationship Id="rId39" Type="http://schemas.openxmlformats.org/officeDocument/2006/relationships/font" Target="fonts/ExoMedium-bold.fntdata"/><Relationship Id="rId38" Type="http://schemas.openxmlformats.org/officeDocument/2006/relationships/font" Target="fonts/ExoMedium-regular.fntdata"/><Relationship Id="rId62" Type="http://schemas.openxmlformats.org/officeDocument/2006/relationships/font" Target="fonts/ExoLight-italic.fntdata"/><Relationship Id="rId61" Type="http://schemas.openxmlformats.org/officeDocument/2006/relationships/font" Target="fonts/ExoLight-bold.fntdata"/><Relationship Id="rId20" Type="http://schemas.openxmlformats.org/officeDocument/2006/relationships/slide" Target="slides/slide14.xml"/><Relationship Id="rId64" Type="http://schemas.openxmlformats.org/officeDocument/2006/relationships/font" Target="fonts/ExoExtraBold-bold.fntdata"/><Relationship Id="rId63" Type="http://schemas.openxmlformats.org/officeDocument/2006/relationships/font" Target="fonts/ExoLight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ExoExtraBold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ExoLight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Light-boldItalic.fntdata"/><Relationship Id="rId50" Type="http://schemas.openxmlformats.org/officeDocument/2006/relationships/font" Target="fonts/HelveticaNeueLight-italic.fntdata"/><Relationship Id="rId53" Type="http://schemas.openxmlformats.org/officeDocument/2006/relationships/font" Target="fonts/Exo-bold.fntdata"/><Relationship Id="rId52" Type="http://schemas.openxmlformats.org/officeDocument/2006/relationships/font" Target="fonts/Exo-regular.fntdata"/><Relationship Id="rId11" Type="http://schemas.openxmlformats.org/officeDocument/2006/relationships/slide" Target="slides/slide5.xml"/><Relationship Id="rId55" Type="http://schemas.openxmlformats.org/officeDocument/2006/relationships/font" Target="fonts/Exo-boldItalic.fntdata"/><Relationship Id="rId10" Type="http://schemas.openxmlformats.org/officeDocument/2006/relationships/slide" Target="slides/slide4.xml"/><Relationship Id="rId54" Type="http://schemas.openxmlformats.org/officeDocument/2006/relationships/font" Target="fonts/Exo-italic.fntdata"/><Relationship Id="rId13" Type="http://schemas.openxmlformats.org/officeDocument/2006/relationships/slide" Target="slides/slide7.xml"/><Relationship Id="rId57" Type="http://schemas.openxmlformats.org/officeDocument/2006/relationships/font" Target="fonts/ExoSemiBold-bold.fntdata"/><Relationship Id="rId12" Type="http://schemas.openxmlformats.org/officeDocument/2006/relationships/slide" Target="slides/slide6.xml"/><Relationship Id="rId56" Type="http://schemas.openxmlformats.org/officeDocument/2006/relationships/font" Target="fonts/ExoSemiBold-regular.fntdata"/><Relationship Id="rId15" Type="http://schemas.openxmlformats.org/officeDocument/2006/relationships/slide" Target="slides/slide9.xml"/><Relationship Id="rId59" Type="http://schemas.openxmlformats.org/officeDocument/2006/relationships/font" Target="fonts/ExoSemiBold-boldItalic.fntdata"/><Relationship Id="rId14" Type="http://schemas.openxmlformats.org/officeDocument/2006/relationships/slide" Target="slides/slide8.xml"/><Relationship Id="rId58" Type="http://schemas.openxmlformats.org/officeDocument/2006/relationships/font" Target="fonts/ExoSemiBold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4278312" y="0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2" type="sldNum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>
            <p:ph idx="2" type="sldImg"/>
          </p:nvPr>
        </p:nvSpPr>
        <p:spPr>
          <a:xfrm>
            <a:off x="1106487" y="812800"/>
            <a:ext cx="5338762" cy="4002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n"/>
          <p:cNvSpPr txBox="1"/>
          <p:nvPr>
            <p:ph idx="1" type="body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>
            <p:ph idx="3" type="hdr"/>
          </p:nvPr>
        </p:nvSpPr>
        <p:spPr>
          <a:xfrm>
            <a:off x="0" y="0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n"/>
          <p:cNvSpPr txBox="1"/>
          <p:nvPr>
            <p:ph idx="4" type="dt"/>
          </p:nvPr>
        </p:nvSpPr>
        <p:spPr>
          <a:xfrm>
            <a:off x="4278312" y="0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n"/>
          <p:cNvSpPr txBox="1"/>
          <p:nvPr>
            <p:ph idx="11" type="ftr"/>
          </p:nvPr>
        </p:nvSpPr>
        <p:spPr>
          <a:xfrm>
            <a:off x="0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n"/>
          <p:cNvSpPr txBox="1"/>
          <p:nvPr>
            <p:ph idx="5" type="sldNum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Przykład - wykorzystanie zmiennej spread na podstawie Ceteris Paribus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68ac6c8dd_1_1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1268ac6c8dd_1_1:notes"/>
          <p:cNvSpPr/>
          <p:nvPr>
            <p:ph idx="2" type="sldImg"/>
          </p:nvPr>
        </p:nvSpPr>
        <p:spPr>
          <a:xfrm>
            <a:off x="219075" y="812800"/>
            <a:ext cx="71136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142705" y="685800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/>
          <p:nvPr>
            <p:ph idx="2" type="sldImg"/>
          </p:nvPr>
        </p:nvSpPr>
        <p:spPr>
          <a:xfrm>
            <a:off x="1106487" y="812800"/>
            <a:ext cx="5340350" cy="400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29:notes"/>
          <p:cNvSpPr txBox="1"/>
          <p:nvPr>
            <p:ph idx="1" type="body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99a756152_0_0:notes"/>
          <p:cNvSpPr/>
          <p:nvPr>
            <p:ph idx="2" type="sldImg"/>
          </p:nvPr>
        </p:nvSpPr>
        <p:spPr>
          <a:xfrm>
            <a:off x="1106487" y="812800"/>
            <a:ext cx="5340300" cy="400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g2c99a756152_0_0:notes"/>
          <p:cNvSpPr txBox="1"/>
          <p:nvPr>
            <p:ph idx="1" type="body"/>
          </p:nvPr>
        </p:nvSpPr>
        <p:spPr>
          <a:xfrm>
            <a:off x="755650" y="5078412"/>
            <a:ext cx="6043500" cy="48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219075" y="812800"/>
            <a:ext cx="71136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219075" y="812800"/>
            <a:ext cx="71136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68ac6c8dd_1_13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1268ac6c8dd_1_13:notes"/>
          <p:cNvSpPr/>
          <p:nvPr>
            <p:ph idx="2" type="sldImg"/>
          </p:nvPr>
        </p:nvSpPr>
        <p:spPr>
          <a:xfrm>
            <a:off x="219075" y="812800"/>
            <a:ext cx="71136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219075" y="812800"/>
            <a:ext cx="71136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06487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06487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06487" y="812800"/>
            <a:ext cx="5338762" cy="40020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47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8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8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8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44659" y="889000"/>
            <a:ext cx="10504257" cy="5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1pPr>
            <a:lvl2pPr indent="-41910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2pPr>
            <a:lvl3pPr indent="-41910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3pPr>
            <a:lvl4pPr indent="-41910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4pPr>
            <a:lvl5pPr indent="-41910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>
            <p:ph idx="2" type="pic"/>
          </p:nvPr>
        </p:nvSpPr>
        <p:spPr>
          <a:xfrm>
            <a:off x="7651151" y="3524250"/>
            <a:ext cx="4162963" cy="277495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3"/>
          <p:cNvSpPr/>
          <p:nvPr>
            <p:ph idx="3" type="pic"/>
          </p:nvPr>
        </p:nvSpPr>
        <p:spPr>
          <a:xfrm>
            <a:off x="7881368" y="431800"/>
            <a:ext cx="3702050" cy="370205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3"/>
          <p:cNvSpPr/>
          <p:nvPr>
            <p:ph idx="4" type="pic"/>
          </p:nvPr>
        </p:nvSpPr>
        <p:spPr>
          <a:xfrm>
            <a:off x="-495364" y="565150"/>
            <a:ext cx="8602186" cy="573405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1193954" y="4476750"/>
            <a:ext cx="9812017" cy="2927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9845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indent="-29845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indent="-29845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1193954" y="3038475"/>
            <a:ext cx="9812017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indent="-29845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indent="-29845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>
            <p:ph idx="2" type="pic"/>
          </p:nvPr>
        </p:nvSpPr>
        <p:spPr>
          <a:xfrm>
            <a:off x="-25403" y="-635000"/>
            <a:ext cx="12244382" cy="8161867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1524000" y="1122362"/>
            <a:ext cx="9137650" cy="2381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609600" y="1604962"/>
            <a:ext cx="10966450" cy="4519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475">
            <a:noAutofit/>
          </a:bodyPr>
          <a:lstStyle>
            <a:lvl1pPr indent="-228600" lvl="0" marL="45720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88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88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88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889115" y="1149350"/>
            <a:ext cx="1041534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89115" y="3536950"/>
            <a:ext cx="1041534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>
            <p:ph idx="2" type="pic"/>
          </p:nvPr>
        </p:nvSpPr>
        <p:spPr>
          <a:xfrm>
            <a:off x="1563186" y="-196850"/>
            <a:ext cx="9068972" cy="60452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317541" y="4756150"/>
            <a:ext cx="11558493" cy="10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7541" y="5721350"/>
            <a:ext cx="11558493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re">
  <p:cSld name="Title - Centr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89115" y="2266950"/>
            <a:ext cx="1041534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6414329" y="476250"/>
            <a:ext cx="5734050" cy="573405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825607" y="476250"/>
            <a:ext cx="5112410" cy="277495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25607" y="3263900"/>
            <a:ext cx="5112410" cy="28638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44659" y="177800"/>
            <a:ext cx="105042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44659" y="177800"/>
            <a:ext cx="105042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844659" y="1574800"/>
            <a:ext cx="1050425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1pPr>
            <a:lvl2pPr indent="-41910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2pPr>
            <a:lvl3pPr indent="-41910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3pPr>
            <a:lvl4pPr indent="-41910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4pPr>
            <a:lvl5pPr indent="-41910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>
            <p:ph idx="2" type="pic"/>
          </p:nvPr>
        </p:nvSpPr>
        <p:spPr>
          <a:xfrm>
            <a:off x="5480758" y="1574800"/>
            <a:ext cx="6973201" cy="4648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844659" y="177800"/>
            <a:ext cx="105042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44659" y="1574800"/>
            <a:ext cx="511241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/>
            </a:lvl1pPr>
            <a:lvl2pPr indent="-3810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/>
            </a:lvl2pPr>
            <a:lvl3pPr indent="-3810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/>
            </a:lvl3pPr>
            <a:lvl4pPr indent="-3810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/>
            </a:lvl4pPr>
            <a:lvl5pPr indent="-3810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/>
            </a:lvl5pPr>
            <a:lvl6pPr indent="-298450" lvl="5" marL="2743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831850"/>
            <a:ext cx="12192000" cy="519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95562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>
            <p:ph type="title"/>
          </p:nvPr>
        </p:nvSpPr>
        <p:spPr>
          <a:xfrm>
            <a:off x="1524000" y="1122362"/>
            <a:ext cx="9137650" cy="2381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609600" y="1604962"/>
            <a:ext cx="10966450" cy="4519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475">
            <a:noAutofit/>
          </a:bodyPr>
          <a:lstStyle>
            <a:lvl1pPr indent="-228600" lvl="0" marL="45720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1pPr>
            <a:lvl2pPr indent="-228600" lvl="1" marL="914400" marR="0" rtl="0" algn="l">
              <a:lnSpc>
                <a:spcPct val="88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2pPr>
            <a:lvl3pPr indent="-228600" lvl="2" marL="1371600" marR="0" rtl="0" algn="l">
              <a:lnSpc>
                <a:spcPct val="88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3pPr>
            <a:lvl4pPr indent="-228600" lvl="3" marL="1828800" marR="0" rtl="0" algn="l">
              <a:lnSpc>
                <a:spcPct val="8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4pPr>
            <a:lvl5pPr indent="-228600" lvl="4" marL="2286000" marR="0" rtl="0" algn="l">
              <a:lnSpc>
                <a:spcPct val="8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5pPr>
            <a:lvl6pPr indent="-228600" lvl="5" marL="2743200" marR="0" rtl="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6pPr>
            <a:lvl7pPr indent="-228600" lvl="6" marL="3200400" marR="0" rtl="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7pPr>
            <a:lvl8pPr indent="-228600" lvl="7" marL="3657600" marR="0" rtl="0" algn="l">
              <a:lnSpc>
                <a:spcPct val="88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8pPr>
            <a:lvl9pPr indent="-228600" lvl="8" marL="4114800" marR="0" rtl="0" algn="l">
              <a:lnSpc>
                <a:spcPct val="88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844659" y="177800"/>
            <a:ext cx="105042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844659" y="1574800"/>
            <a:ext cx="1050425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438150" lvl="0" marL="457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81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81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81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81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81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81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81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81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5980288" y="6540500"/>
            <a:ext cx="226648" cy="2305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5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2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8087" y="874712"/>
            <a:ext cx="976312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" y="3670300"/>
            <a:ext cx="976312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562" y="4479925"/>
            <a:ext cx="976312" cy="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863600" y="1368425"/>
            <a:ext cx="7343775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685800" y="1016406"/>
            <a:ext cx="10578900" cy="3045600"/>
          </a:xfrm>
          <a:prstGeom prst="rect">
            <a:avLst/>
          </a:prstGeom>
        </p:spPr>
        <p:txBody>
          <a:bodyPr anchorCtr="0" anchor="t" bIns="0" lIns="0" spcFirstLastPara="1" rIns="0" wrap="square" tIns="4247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Interpretable</a:t>
            </a:r>
            <a:endParaRPr sz="6000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Machine Learning</a:t>
            </a:r>
            <a:endParaRPr sz="6000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in</a:t>
            </a:r>
            <a:r>
              <a:rPr lang="en-US" sz="6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 </a:t>
            </a:r>
            <a:r>
              <a:rPr lang="en-US" sz="6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High-Frequency Trading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792050" y="4251047"/>
            <a:ext cx="241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DAWID LIPSKI</a:t>
            </a:r>
            <a:endParaRPr sz="26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Match-Trade Technologies</a:t>
            </a:r>
            <a:endParaRPr i="1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503237" y="1368425"/>
            <a:ext cx="77040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FFFF"/>
                </a:solidFill>
              </a:rPr>
              <a:t>Interpretable Machine Learning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(XAI - Explainable AI)</a:t>
            </a:r>
            <a:endParaRPr b="1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03225" y="2347900"/>
            <a:ext cx="104004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Interpretability - the degree to which a human can understand the cause of a decision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„Why” becomes very important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Interpretability of standard linear models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Interpretability of more sophisticated models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Intrinsic </a:t>
            </a:r>
            <a:r>
              <a:rPr lang="en-US" sz="1800">
                <a:solidFill>
                  <a:srgbClr val="FFFFFF"/>
                </a:solidFill>
              </a:rPr>
              <a:t>and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post-hoc interpretability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Necessity of understanding model parameters and specific predictions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503237" y="2160587"/>
            <a:ext cx="7991475" cy="136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False discoveries (</a:t>
            </a:r>
            <a:r>
              <a:rPr lang="en-US" sz="1800">
                <a:solidFill>
                  <a:srgbClr val="FFFFFF"/>
                </a:solidFill>
              </a:rPr>
              <a:t>Building ML model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+ backtesting)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 signal-to-noise ratio </a:t>
            </a:r>
            <a:r>
              <a:rPr lang="en-US" sz="1800">
                <a:solidFill>
                  <a:srgbClr val="FFFFFF"/>
                </a:solidFill>
              </a:rPr>
              <a:t>- tough to find any patterns in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Creating simple decision rules based on understanding the market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Avoiding latencies related to the model’s prediction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Poor accuracy of models on High-Frequency </a:t>
            </a:r>
            <a:r>
              <a:rPr lang="en-US" sz="1800">
                <a:solidFill>
                  <a:srgbClr val="FFFFFF"/>
                </a:solidFill>
              </a:rPr>
              <a:t>data</a:t>
            </a:r>
            <a:endParaRPr sz="1800">
              <a:solidFill>
                <a:srgbClr val="FFFFFF"/>
              </a:solidFill>
            </a:endParaRPr>
          </a:p>
          <a:p>
            <a:pPr indent="0" lvl="0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Finding events and anomalies inside the data</a:t>
            </a:r>
            <a:endParaRPr sz="18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03222" y="1368425"/>
            <a:ext cx="943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</a:rPr>
              <a:t>Motivation</a:t>
            </a:r>
            <a:r>
              <a:rPr b="1" lang="en-US" sz="2000">
                <a:solidFill>
                  <a:srgbClr val="FFFFFF"/>
                </a:solidFill>
              </a:rPr>
              <a:t> to use Interpretable Machine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4">
            <a:alphaModFix/>
          </a:blip>
          <a:srcRect b="0" l="-2260" r="2260" t="0"/>
          <a:stretch/>
        </p:blipFill>
        <p:spPr>
          <a:xfrm>
            <a:off x="1727991" y="752150"/>
            <a:ext cx="87376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2482625" y="295525"/>
            <a:ext cx="807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HFT REALITY</a:t>
            </a:r>
            <a:endParaRPr i="0" sz="4800" u="none" cap="none" strike="noStrike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 b="0" l="-2260" r="2260" t="0"/>
          <a:stretch/>
        </p:blipFill>
        <p:spPr>
          <a:xfrm>
            <a:off x="1899654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/>
        </p:nvSpPr>
        <p:spPr>
          <a:xfrm>
            <a:off x="2849050" y="321600"/>
            <a:ext cx="807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HFT REALITY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4" name="Google Shape;204;p29"/>
          <p:cNvCxnSpPr/>
          <p:nvPr/>
        </p:nvCxnSpPr>
        <p:spPr>
          <a:xfrm flipH="1" rot="10800000">
            <a:off x="3499750" y="6028000"/>
            <a:ext cx="62544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5" name="Google Shape;205;p29"/>
          <p:cNvCxnSpPr/>
          <p:nvPr/>
        </p:nvCxnSpPr>
        <p:spPr>
          <a:xfrm rot="10800000">
            <a:off x="3499750" y="6032650"/>
            <a:ext cx="26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6" name="Google Shape;206;p29"/>
          <p:cNvSpPr txBox="1"/>
          <p:nvPr/>
        </p:nvSpPr>
        <p:spPr>
          <a:xfrm>
            <a:off x="3601525" y="6141375"/>
            <a:ext cx="807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200">
                <a:latin typeface="Helvetica Neue"/>
                <a:ea typeface="Helvetica Neue"/>
                <a:cs typeface="Helvetica Neue"/>
                <a:sym typeface="Helvetica Neue"/>
              </a:rPr>
              <a:t>200 ms interval</a:t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503237" y="1368425"/>
            <a:ext cx="7632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“Case study”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576300" y="1912907"/>
            <a:ext cx="79914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Goal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>
                <a:solidFill>
                  <a:srgbClr val="FFFFFF"/>
                </a:solidFill>
              </a:rPr>
              <a:t>Price return prediction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Path to reach the goal: creating simple decision rules based on the Interpretable Machine Learning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The model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classification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1 - </a:t>
            </a:r>
            <a:r>
              <a:rPr lang="en-US" sz="1800">
                <a:solidFill>
                  <a:srgbClr val="FFFFFF"/>
                </a:solidFill>
              </a:rPr>
              <a:t>price up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0 - </a:t>
            </a:r>
            <a:r>
              <a:rPr lang="en-US" sz="1800">
                <a:solidFill>
                  <a:srgbClr val="FFFFFF"/>
                </a:solidFill>
              </a:rPr>
              <a:t>in other cases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1800">
                <a:solidFill>
                  <a:srgbClr val="FFFFFF"/>
                </a:solidFill>
              </a:rPr>
              <a:t>an estimation of the probability that the price of a specific asset will rise within the assumed period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XGBoost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number of features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p = 25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 = 500 ms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503237" y="1368425"/>
            <a:ext cx="7632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Ceteris Paribus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503237" y="2160587"/>
            <a:ext cx="79914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576300" y="1912900"/>
            <a:ext cx="8472300" cy="2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lat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“</a:t>
            </a:r>
            <a:r>
              <a:rPr lang="en-US" sz="1800">
                <a:solidFill>
                  <a:srgbClr val="FFFFFF"/>
                </a:solidFill>
              </a:rPr>
              <a:t>other things equal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Idea: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for a fixed </a:t>
            </a:r>
            <a:r>
              <a:rPr lang="en-US" sz="1800">
                <a:solidFill>
                  <a:srgbClr val="FFFFFF"/>
                </a:solidFill>
              </a:rPr>
              <a:t>observation</a:t>
            </a:r>
            <a:r>
              <a:rPr lang="en-US" sz="1800">
                <a:solidFill>
                  <a:srgbClr val="FFFFFF"/>
                </a:solidFill>
              </a:rPr>
              <a:t> we choose one feature and modify it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other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p-1 </a:t>
            </a:r>
            <a:r>
              <a:rPr lang="en-US" sz="1800">
                <a:solidFill>
                  <a:srgbClr val="FFFFFF"/>
                </a:solidFill>
              </a:rPr>
              <a:t>features without changes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creating predictions for different values of the chosen feature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creating a </a:t>
            </a:r>
            <a:r>
              <a:rPr lang="en-US" sz="1800">
                <a:solidFill>
                  <a:srgbClr val="FFFFFF"/>
                </a:solidFill>
              </a:rPr>
              <a:t>plot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>
                <a:solidFill>
                  <a:srgbClr val="FFFFFF"/>
                </a:solidFill>
              </a:rPr>
              <a:t>prediction depending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800">
                <a:solidFill>
                  <a:srgbClr val="FFFFFF"/>
                </a:solidFill>
              </a:rPr>
              <a:t>n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value</a:t>
            </a:r>
            <a:r>
              <a:rPr lang="en-US" sz="1800">
                <a:solidFill>
                  <a:srgbClr val="FFFFFF"/>
                </a:solidFill>
              </a:rPr>
              <a:t> of the chosen feature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0379" y="875700"/>
            <a:ext cx="9420225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2468050" y="321600"/>
            <a:ext cx="807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CETERIS PARIBUS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7850" y="1024175"/>
            <a:ext cx="8917876" cy="4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2468050" y="321600"/>
            <a:ext cx="807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CETERIS PARIBUS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 2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/>
        </p:nvSpPr>
        <p:spPr>
          <a:xfrm>
            <a:off x="576300" y="1765825"/>
            <a:ext cx="104676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Idea - </a:t>
            </a:r>
            <a:r>
              <a:rPr lang="en-US" sz="1800">
                <a:solidFill>
                  <a:srgbClr val="FFFFFF"/>
                </a:solidFill>
              </a:rPr>
              <a:t>for every feature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■"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■"/>
            </a:pPr>
            <a:r>
              <a:rPr lang="en-US" sz="1800">
                <a:solidFill>
                  <a:srgbClr val="FFFFFF"/>
                </a:solidFill>
              </a:rPr>
              <a:t>Model evaluation after feature permutation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■"/>
            </a:pPr>
            <a:r>
              <a:rPr lang="en-US" sz="1800">
                <a:solidFill>
                  <a:srgbClr val="FFFFFF"/>
                </a:solidFill>
              </a:rPr>
              <a:t>Change of the accuracy measure after permutation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Repeating procedure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FFFFFF"/>
                </a:solidFill>
              </a:rPr>
              <a:t>averaging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→ PFI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503237" y="1368425"/>
            <a:ext cx="7632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Permutation Feature Importance (PFI)</a:t>
            </a:r>
            <a:endParaRPr i="0" sz="3000" u="none" cap="none" strike="noStrike">
              <a:solidFill>
                <a:srgbClr val="000000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00" y="2133775"/>
            <a:ext cx="5229227" cy="294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576300" y="6445250"/>
            <a:ext cx="113490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Exo Light"/>
                <a:ea typeface="Exo Light"/>
                <a:cs typeface="Exo Light"/>
                <a:sym typeface="Exo Light"/>
              </a:rPr>
              <a:t>source</a:t>
            </a:r>
            <a:r>
              <a:rPr i="0" lang="en-US" sz="1200" u="none" cap="none" strike="noStrike">
                <a:solidFill>
                  <a:schemeClr val="lt1"/>
                </a:solidFill>
                <a:latin typeface="Exo Light"/>
                <a:ea typeface="Exo Light"/>
                <a:cs typeface="Exo Light"/>
                <a:sym typeface="Exo Light"/>
              </a:rPr>
              <a:t>: </a:t>
            </a:r>
            <a:r>
              <a:rPr i="1" lang="en-US" sz="1200" u="none" cap="none" strike="noStrike">
                <a:solidFill>
                  <a:schemeClr val="lt1"/>
                </a:solidFill>
                <a:latin typeface="Exo Light"/>
                <a:ea typeface="Exo Light"/>
                <a:cs typeface="Exo Light"/>
                <a:sym typeface="Exo Light"/>
              </a:rPr>
              <a:t>https://medium.com/responsibleml/basic-xai-with-dalex-part-2-permutation-based-variable-importance-1516c2924a14</a:t>
            </a:r>
            <a:endParaRPr i="1" sz="1200" u="none" cap="none" strike="noStrike">
              <a:solidFill>
                <a:schemeClr val="lt1"/>
              </a:solidFill>
              <a:latin typeface="Exo Light"/>
              <a:ea typeface="Exo Light"/>
              <a:cs typeface="Exo Light"/>
              <a:sym typeface="Exo Light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46" name="Google Shape;2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50" y="-62800"/>
            <a:ext cx="10310900" cy="667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/>
        </p:nvSpPr>
        <p:spPr>
          <a:xfrm>
            <a:off x="2964250" y="314338"/>
            <a:ext cx="839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PERMUTATION FEATURE IMPORTANCE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57350" y="5636900"/>
            <a:ext cx="111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The bigger the PFI value, the more important the feature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Conclusions related to the whole model - not particular prediction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1851650" y="1369075"/>
            <a:ext cx="1356600" cy="21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111850" y="2168150"/>
            <a:ext cx="104610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10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What do </a:t>
            </a:r>
            <a:r>
              <a:rPr lang="en-US" sz="10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we</a:t>
            </a:r>
            <a:r>
              <a:rPr lang="en-US" sz="10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 do</a:t>
            </a:r>
            <a:r>
              <a:rPr i="0" lang="en-US" sz="10000" u="none" cap="none" strike="noStrike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?</a:t>
            </a:r>
            <a:endParaRPr i="0" sz="10000" u="none" cap="none" strike="noStrike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503225" y="1368425"/>
            <a:ext cx="7632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Shapley Values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503237" y="2160587"/>
            <a:ext cx="79914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76300" y="1912897"/>
            <a:ext cx="7991400" cy="4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Method proposed by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Lloyd Shapley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Analogy to the Game Theory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Cooperation game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-&gt; model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payoff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-&gt; </a:t>
            </a:r>
            <a:r>
              <a:rPr lang="en-US" sz="1800">
                <a:solidFill>
                  <a:srgbClr val="FFFFFF"/>
                </a:solidFill>
              </a:rPr>
              <a:t>prediction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FFFFFF"/>
                </a:solidFill>
              </a:rPr>
              <a:t>players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lang="en-US" sz="1800">
                <a:solidFill>
                  <a:srgbClr val="FFFFFF"/>
                </a:solidFill>
              </a:rPr>
              <a:t>explanatory variables</a:t>
            </a:r>
            <a:br>
              <a:rPr lang="en-US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Real Life analogy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62" name="Google Shape;2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925" y="801475"/>
            <a:ext cx="6455700" cy="5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3382400" y="314338"/>
            <a:ext cx="48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SHAPLEY VALUES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7487300" y="988900"/>
            <a:ext cx="4109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 lot of information related to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the Influence of a particular feature on the prediction of the model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the influence of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particular values of explanatory variables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on prediction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925" y="801475"/>
            <a:ext cx="6455700" cy="5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1991925" y="314338"/>
            <a:ext cx="853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SHAPLEY VALUES -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855700" y="1016125"/>
            <a:ext cx="5949600" cy="294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78" name="Google Shape;2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853925" y="801475"/>
            <a:ext cx="6455700" cy="5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>
            <a:off x="1991925" y="314350"/>
            <a:ext cx="100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SHAPLEY VALUES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855700" y="1016125"/>
            <a:ext cx="5949600" cy="294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3322" y="1310425"/>
            <a:ext cx="4594625" cy="45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/>
          <p:nvPr/>
        </p:nvSpPr>
        <p:spPr>
          <a:xfrm>
            <a:off x="10963525" y="1042875"/>
            <a:ext cx="1074300" cy="522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39"/>
          <p:cNvCxnSpPr>
            <a:stCxn id="281" idx="6"/>
          </p:cNvCxnSpPr>
          <p:nvPr/>
        </p:nvCxnSpPr>
        <p:spPr>
          <a:xfrm>
            <a:off x="6805300" y="1163275"/>
            <a:ext cx="855900" cy="9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289" name="Google Shape;2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853925" y="801475"/>
            <a:ext cx="6455700" cy="5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0"/>
          <p:cNvSpPr txBox="1"/>
          <p:nvPr/>
        </p:nvSpPr>
        <p:spPr>
          <a:xfrm>
            <a:off x="1991925" y="314350"/>
            <a:ext cx="100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SHAPLEY VALUES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855700" y="1016125"/>
            <a:ext cx="5949600" cy="294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3322" y="1310425"/>
            <a:ext cx="4594625" cy="45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/>
          <p:nvPr/>
        </p:nvSpPr>
        <p:spPr>
          <a:xfrm>
            <a:off x="10963525" y="1042875"/>
            <a:ext cx="1074300" cy="522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7487300" y="988900"/>
            <a:ext cx="4109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Visualization of variables’ dependence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x120.png" id="300" name="Google Shape;30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87" y="96918"/>
            <a:ext cx="1647254" cy="98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853925" y="801475"/>
            <a:ext cx="6455700" cy="59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/>
        </p:nvSpPr>
        <p:spPr>
          <a:xfrm>
            <a:off x="1991925" y="314350"/>
            <a:ext cx="94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SHAPLEY VALUES -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EXAMPLE OF FEATURE INTERACTION</a:t>
            </a:r>
            <a:r>
              <a:rPr b="1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855700" y="1016125"/>
            <a:ext cx="5949600" cy="294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3322" y="1310425"/>
            <a:ext cx="4594625" cy="4594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05" name="Google Shape;305;p41"/>
          <p:cNvSpPr/>
          <p:nvPr/>
        </p:nvSpPr>
        <p:spPr>
          <a:xfrm>
            <a:off x="1851650" y="3134700"/>
            <a:ext cx="3750600" cy="294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/>
        </p:nvSpPr>
        <p:spPr>
          <a:xfrm>
            <a:off x="2145975" y="1648725"/>
            <a:ext cx="8275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1136300" y="1492125"/>
            <a:ext cx="8275800" cy="2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Other applications of Explainable Machine Learning in High-Frequency Trading:</a:t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xo"/>
              <a:buChar char="-"/>
            </a:pPr>
            <a:r>
              <a:rPr lang="en-US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Stockpicking</a:t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xo"/>
              <a:buChar char="-"/>
            </a:pPr>
            <a:r>
              <a:rPr lang="en-US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System/Instrument PnL Estimation</a:t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xo"/>
              <a:buChar char="-"/>
            </a:pPr>
            <a:r>
              <a:rPr lang="en-US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Capital Allocation</a:t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1854100" y="4150300"/>
            <a:ext cx="75579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Good practice to all models: What does the model pay attention to?</a:t>
            </a:r>
            <a:endParaRPr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/>
        </p:nvSpPr>
        <p:spPr>
          <a:xfrm>
            <a:off x="2145975" y="1648725"/>
            <a:ext cx="8275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3"/>
          <p:cNvSpPr txBox="1"/>
          <p:nvPr>
            <p:ph idx="4294967295" type="subTitle"/>
          </p:nvPr>
        </p:nvSpPr>
        <p:spPr>
          <a:xfrm>
            <a:off x="551800" y="1575400"/>
            <a:ext cx="10778400" cy="2994300"/>
          </a:xfrm>
          <a:prstGeom prst="rect">
            <a:avLst/>
          </a:prstGeom>
        </p:spPr>
        <p:txBody>
          <a:bodyPr anchorCtr="0" anchor="t" bIns="0" lIns="0" spcFirstLastPara="1" rIns="0" wrap="square" tIns="4247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Thank you</a:t>
            </a:r>
            <a:endParaRPr sz="100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41C5E7"/>
                </a:solidFill>
                <a:latin typeface="Exo Light"/>
                <a:ea typeface="Exo Light"/>
                <a:cs typeface="Exo Light"/>
                <a:sym typeface="Exo Light"/>
              </a:rPr>
              <a:t>for your attention!</a:t>
            </a:r>
            <a:endParaRPr sz="5900">
              <a:solidFill>
                <a:srgbClr val="41C5E7"/>
              </a:solidFill>
              <a:latin typeface="Exo Light"/>
              <a:ea typeface="Exo Light"/>
              <a:cs typeface="Exo Light"/>
              <a:sym typeface="Exo Light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9900">
                <a:solidFill>
                  <a:srgbClr val="41C5E7"/>
                </a:solidFill>
                <a:latin typeface="Exo Light"/>
                <a:ea typeface="Exo Light"/>
                <a:cs typeface="Exo Light"/>
                <a:sym typeface="Exo Light"/>
              </a:rPr>
              <a:t> </a:t>
            </a:r>
            <a:endParaRPr sz="6900">
              <a:solidFill>
                <a:srgbClr val="41C5E7"/>
              </a:solidFill>
              <a:latin typeface="Exo Light"/>
              <a:ea typeface="Exo Light"/>
              <a:cs typeface="Exo Light"/>
              <a:sym typeface="Exo Light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0">
              <a:solidFill>
                <a:schemeClr val="lt1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-381200" y="1238625"/>
            <a:ext cx="12037200" cy="778800"/>
          </a:xfrm>
          <a:prstGeom prst="roundRect">
            <a:avLst>
              <a:gd fmla="val 16667" name="adj"/>
            </a:avLst>
          </a:prstGeom>
          <a:solidFill>
            <a:srgbClr val="41C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3325" y="1377000"/>
            <a:ext cx="8924451" cy="101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891" y="5095936"/>
            <a:ext cx="1549533" cy="5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7600" y="5024990"/>
            <a:ext cx="2714700" cy="66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aTrader 4 (MT4): Trading Platform for Currencies and CFDs | Swissquote" id="109" name="Google Shape;1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824" y="2585753"/>
            <a:ext cx="2370083" cy="59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aTrader 5 (MT5): Next-gen FX Trading Platform | Swissquote" id="110" name="Google Shape;11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0656" y="2585767"/>
            <a:ext cx="2336737" cy="59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ch-Trader logo" id="111" name="Google Shape;11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9500" y="2069465"/>
            <a:ext cx="1795973" cy="972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95639" y="4221027"/>
            <a:ext cx="66546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Our clients</a:t>
            </a:r>
            <a:r>
              <a:rPr lang="en-US" sz="3000">
                <a:solidFill>
                  <a:srgbClr val="FFFFFF"/>
                </a:solidFill>
                <a:latin typeface="Exo SemiBold"/>
                <a:ea typeface="Exo SemiBold"/>
                <a:cs typeface="Exo SemiBold"/>
                <a:sym typeface="Exo SemiBold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Medium"/>
                <a:ea typeface="Exo Medium"/>
                <a:cs typeface="Exo Medium"/>
                <a:sym typeface="Exo Medium"/>
              </a:rPr>
              <a:t>(Poland):</a:t>
            </a:r>
            <a:endParaRPr i="0" sz="3000" u="none" cap="none" strike="noStrike">
              <a:solidFill>
                <a:srgbClr val="000000"/>
              </a:solidFill>
              <a:latin typeface="Exo Medium"/>
              <a:ea typeface="Exo Medium"/>
              <a:cs typeface="Exo Medium"/>
              <a:sym typeface="Exo Medium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31400" y="1331900"/>
            <a:ext cx="9351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1</a:t>
            </a: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.</a:t>
            </a:r>
            <a:r>
              <a:rPr lang="en-US" sz="3000">
                <a:solidFill>
                  <a:schemeClr val="lt1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We create </a:t>
            </a:r>
            <a:r>
              <a:rPr lang="en-US" sz="3000">
                <a:solidFill>
                  <a:srgbClr val="FFFFFF"/>
                </a:solidFill>
                <a:latin typeface="Exo ExtraBold"/>
                <a:ea typeface="Exo ExtraBold"/>
                <a:cs typeface="Exo ExtraBold"/>
                <a:sym typeface="Exo ExtraBold"/>
              </a:rPr>
              <a:t>technology for CFD brokers</a:t>
            </a:r>
            <a:endParaRPr i="0" sz="3000" u="none" cap="none" strike="noStrike">
              <a:solidFill>
                <a:srgbClr val="000000"/>
              </a:solidFill>
              <a:latin typeface="Exo Medium"/>
              <a:ea typeface="Exo Medium"/>
              <a:cs typeface="Exo Medium"/>
              <a:sym typeface="Exo Medium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-381200" y="4291500"/>
            <a:ext cx="12037200" cy="778800"/>
          </a:xfrm>
          <a:prstGeom prst="roundRect">
            <a:avLst>
              <a:gd fmla="val 16667" name="adj"/>
            </a:avLst>
          </a:prstGeom>
          <a:solidFill>
            <a:srgbClr val="41C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-381200" y="2550159"/>
            <a:ext cx="12037200" cy="1178700"/>
          </a:xfrm>
          <a:prstGeom prst="roundRect">
            <a:avLst>
              <a:gd fmla="val 16667" name="adj"/>
            </a:avLst>
          </a:prstGeom>
          <a:solidFill>
            <a:srgbClr val="41C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-381200" y="1238625"/>
            <a:ext cx="12037200" cy="778800"/>
          </a:xfrm>
          <a:prstGeom prst="roundRect">
            <a:avLst>
              <a:gd fmla="val 16667" name="adj"/>
            </a:avLst>
          </a:prstGeom>
          <a:solidFill>
            <a:srgbClr val="41C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31400" y="1331900"/>
            <a:ext cx="9351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2</a:t>
            </a: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.</a:t>
            </a:r>
            <a:r>
              <a:rPr lang="en-US" sz="3000">
                <a:solidFill>
                  <a:schemeClr val="lt1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We provide </a:t>
            </a:r>
            <a:r>
              <a:rPr lang="en-US" sz="3000">
                <a:solidFill>
                  <a:srgbClr val="FFFFFF"/>
                </a:solidFill>
                <a:latin typeface="Exo ExtraBold"/>
                <a:ea typeface="Exo ExtraBold"/>
                <a:cs typeface="Exo ExtraBold"/>
                <a:sym typeface="Exo ExtraBold"/>
              </a:rPr>
              <a:t>Liquidity for Forex &amp; Crypto CFDs</a:t>
            </a:r>
            <a:endParaRPr i="0" sz="3000" u="none" cap="none" strike="noStrike">
              <a:solidFill>
                <a:srgbClr val="000000"/>
              </a:solidFill>
              <a:latin typeface="Exo Medium"/>
              <a:ea typeface="Exo Medium"/>
              <a:cs typeface="Exo Medium"/>
              <a:sym typeface="Exo Medium"/>
            </a:endParaRPr>
          </a:p>
        </p:txBody>
      </p:sp>
      <p:pic>
        <p:nvPicPr>
          <p:cNvPr descr="Match Prime Logo"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0800" y="1322638"/>
            <a:ext cx="1607334" cy="6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531400" y="2635684"/>
            <a:ext cx="103944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3</a:t>
            </a: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. </a:t>
            </a:r>
            <a:r>
              <a:rPr lang="en-US" sz="3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STP Broker license </a:t>
            </a:r>
            <a:r>
              <a:rPr i="0" lang="en-US" sz="3000" u="none" cap="none" strike="noStrike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(390/20)</a:t>
            </a:r>
            <a:r>
              <a:rPr lang="en-US" sz="3000">
                <a:solidFill>
                  <a:srgbClr val="FFFFFF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issued by the </a:t>
            </a:r>
            <a:r>
              <a:rPr i="0" lang="en-US" sz="3000" u="none" cap="none" strike="noStrike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Cyprus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 </a:t>
            </a:r>
            <a:r>
              <a:rPr i="0" lang="en-US" sz="3000" u="none" cap="none" strike="noStrike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Securities and Exchange Commission (CySEC)</a:t>
            </a:r>
            <a:endParaRPr i="0" sz="3000" u="none" cap="none" strike="noStrike">
              <a:solidFill>
                <a:srgbClr val="000000"/>
              </a:solidFill>
              <a:latin typeface="Exo Light"/>
              <a:ea typeface="Exo Light"/>
              <a:cs typeface="Exo Light"/>
              <a:sym typeface="Exo Ligh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31400" y="4356690"/>
            <a:ext cx="96774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4</a:t>
            </a:r>
            <a:r>
              <a:rPr lang="en-US" sz="3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. </a:t>
            </a:r>
            <a:r>
              <a:rPr i="0" lang="en-US" sz="3000" u="none" cap="none" strike="noStrike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1000+</a:t>
            </a:r>
            <a:r>
              <a:rPr lang="en-US" sz="3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instruments</a:t>
            </a:r>
            <a:r>
              <a:rPr lang="en-US" sz="3000">
                <a:solidFill>
                  <a:srgbClr val="FFFFFF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in</a:t>
            </a:r>
            <a:r>
              <a:rPr i="0" lang="en-US" sz="3000" u="none" cap="none" strike="noStrike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 9 </a:t>
            </a:r>
            <a:r>
              <a:rPr lang="en-US" sz="30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different asset classes </a:t>
            </a:r>
            <a:r>
              <a:rPr lang="en-US" sz="3000">
                <a:solidFill>
                  <a:srgbClr val="FFFFFF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endParaRPr i="0" sz="3000" u="none" cap="none" strike="noStrike">
              <a:solidFill>
                <a:srgbClr val="000000"/>
              </a:solidFill>
              <a:latin typeface="Exo Medium"/>
              <a:ea typeface="Exo Medium"/>
              <a:cs typeface="Exo Medium"/>
              <a:sym typeface="Exo Medium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1892550" y="1583000"/>
            <a:ext cx="7808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10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What my </a:t>
            </a:r>
            <a:r>
              <a:rPr lang="en-US" sz="100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team</a:t>
            </a:r>
            <a:r>
              <a:rPr lang="en-US" sz="100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 does</a:t>
            </a:r>
            <a:r>
              <a:rPr i="0" lang="en-US" sz="10000" u="none" cap="none" strike="noStrike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?</a:t>
            </a:r>
            <a:endParaRPr i="0" sz="10000" u="none" cap="none" strike="noStrike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503222" y="1545025"/>
            <a:ext cx="106458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19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</a:rPr>
              <a:t>We create High-Frequency Trading algorithms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</a:rPr>
              <a:t>We provide Market Making services for Cryptocurrency Exchanges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</a:rPr>
              <a:t>Our algorithms are used on over 30 Exchanges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4294967295" type="subTitle"/>
          </p:nvPr>
        </p:nvSpPr>
        <p:spPr>
          <a:xfrm>
            <a:off x="612600" y="1615975"/>
            <a:ext cx="9743100" cy="3734400"/>
          </a:xfrm>
          <a:prstGeom prst="rect">
            <a:avLst/>
          </a:prstGeom>
        </p:spPr>
        <p:txBody>
          <a:bodyPr anchorCtr="0" anchor="t" bIns="0" lIns="0" spcFirstLastPara="1" rIns="0" wrap="square" tIns="4247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Exo Light"/>
                <a:ea typeface="Exo Light"/>
                <a:cs typeface="Exo Light"/>
                <a:sym typeface="Exo Light"/>
              </a:rPr>
              <a:t>What are</a:t>
            </a:r>
            <a:r>
              <a:rPr lang="en-US" sz="4100">
                <a:solidFill>
                  <a:schemeClr val="lt1"/>
                </a:solidFill>
                <a:latin typeface="Exo Medium"/>
                <a:ea typeface="Exo Medium"/>
                <a:cs typeface="Exo Medium"/>
                <a:sym typeface="Exo Medium"/>
              </a:rPr>
              <a:t> </a:t>
            </a:r>
            <a:br>
              <a:rPr b="1" lang="en-US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High-Frequency Trading &amp; Interpretable Machine Learning?</a:t>
            </a:r>
            <a:endParaRPr sz="4800">
              <a:solidFill>
                <a:srgbClr val="41C5E7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What can we get from combining those two disciplines?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Dawid Lipski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Match-Trade Technologies</a:t>
            </a:r>
            <a:endParaRPr b="1"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576250" y="2746375"/>
            <a:ext cx="7362837" cy="490538"/>
            <a:chOff x="363" y="1730"/>
            <a:chExt cx="4638" cy="309"/>
          </a:xfrm>
        </p:grpSpPr>
        <p:sp>
          <p:nvSpPr>
            <p:cNvPr id="145" name="Google Shape;145;p24"/>
            <p:cNvSpPr/>
            <p:nvPr/>
          </p:nvSpPr>
          <p:spPr>
            <a:xfrm>
              <a:off x="363" y="1739"/>
              <a:ext cx="15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2049" y="1736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3789" y="1736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 txBox="1"/>
            <p:nvPr/>
          </p:nvSpPr>
          <p:spPr>
            <a:xfrm>
              <a:off x="363" y="1739"/>
              <a:ext cx="15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DISCRETIONARY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 txBox="1"/>
            <p:nvPr/>
          </p:nvSpPr>
          <p:spPr>
            <a:xfrm>
              <a:off x="2049" y="1730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ALGO TRADING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 txBox="1"/>
            <p:nvPr/>
          </p:nvSpPr>
          <p:spPr>
            <a:xfrm>
              <a:off x="3801" y="1739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SYSTEMATIC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4"/>
          <p:cNvGrpSpPr/>
          <p:nvPr/>
        </p:nvGrpSpPr>
        <p:grpSpPr>
          <a:xfrm>
            <a:off x="3252787" y="1584325"/>
            <a:ext cx="1905000" cy="476250"/>
            <a:chOff x="2049" y="998"/>
            <a:chExt cx="1200" cy="300"/>
          </a:xfrm>
        </p:grpSpPr>
        <p:sp>
          <p:nvSpPr>
            <p:cNvPr id="152" name="Google Shape;152;p24"/>
            <p:cNvSpPr/>
            <p:nvPr/>
          </p:nvSpPr>
          <p:spPr>
            <a:xfrm>
              <a:off x="2049" y="998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41C5E7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4"/>
            <p:cNvSpPr txBox="1"/>
            <p:nvPr/>
          </p:nvSpPr>
          <p:spPr>
            <a:xfrm>
              <a:off x="2049" y="998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TRADING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4"/>
          <p:cNvGrpSpPr/>
          <p:nvPr/>
        </p:nvGrpSpPr>
        <p:grpSpPr>
          <a:xfrm>
            <a:off x="1439350" y="3697275"/>
            <a:ext cx="5353523" cy="485775"/>
            <a:chOff x="1193" y="2329"/>
            <a:chExt cx="2938" cy="306"/>
          </a:xfrm>
        </p:grpSpPr>
        <p:sp>
          <p:nvSpPr>
            <p:cNvPr id="155" name="Google Shape;155;p24"/>
            <p:cNvSpPr/>
            <p:nvPr/>
          </p:nvSpPr>
          <p:spPr>
            <a:xfrm>
              <a:off x="1193" y="2329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2931" y="2335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1193" y="2329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LOW-FREQUENCY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 txBox="1"/>
            <p:nvPr/>
          </p:nvSpPr>
          <p:spPr>
            <a:xfrm>
              <a:off x="2931" y="2335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1" i="0" lang="en-US" sz="17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HIGH</a:t>
              </a:r>
              <a:r>
                <a:rPr b="0" i="0" lang="en-US" sz="17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-</a:t>
              </a:r>
              <a:r>
                <a:rPr b="1" i="0" lang="en-US" sz="17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FREQUENCY</a:t>
              </a:r>
              <a:endParaRPr b="1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4"/>
          <p:cNvGrpSpPr/>
          <p:nvPr/>
        </p:nvGrpSpPr>
        <p:grpSpPr>
          <a:xfrm>
            <a:off x="3273425" y="4662487"/>
            <a:ext cx="4664075" cy="498475"/>
            <a:chOff x="2062" y="2937"/>
            <a:chExt cx="2938" cy="314"/>
          </a:xfrm>
        </p:grpSpPr>
        <p:sp>
          <p:nvSpPr>
            <p:cNvPr id="160" name="Google Shape;160;p24"/>
            <p:cNvSpPr/>
            <p:nvPr/>
          </p:nvSpPr>
          <p:spPr>
            <a:xfrm>
              <a:off x="2062" y="2937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3800" y="2942"/>
              <a:ext cx="1200" cy="300"/>
            </a:xfrm>
            <a:prstGeom prst="roundRect">
              <a:avLst>
                <a:gd fmla="val 3600" name="adj"/>
              </a:avLst>
            </a:prstGeom>
            <a:solidFill>
              <a:srgbClr val="D5D5D5"/>
            </a:solidFill>
            <a:ln cap="flat" cmpd="sng" w="9525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4"/>
            <p:cNvSpPr txBox="1"/>
            <p:nvPr/>
          </p:nvSpPr>
          <p:spPr>
            <a:xfrm>
              <a:off x="2062" y="2942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SPECULATIVE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 txBox="1"/>
            <p:nvPr/>
          </p:nvSpPr>
          <p:spPr>
            <a:xfrm>
              <a:off x="3800" y="2951"/>
              <a:ext cx="1200" cy="300"/>
            </a:xfrm>
            <a:prstGeom prst="rect">
              <a:avLst/>
            </a:prstGeom>
            <a:solidFill>
              <a:srgbClr val="41C5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ato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MARKET MAKING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4" name="Google Shape;164;p24"/>
          <p:cNvCxnSpPr/>
          <p:nvPr/>
        </p:nvCxnSpPr>
        <p:spPr>
          <a:xfrm flipH="1" rot="-5400000">
            <a:off x="4082381" y="2498506"/>
            <a:ext cx="476100" cy="600"/>
          </a:xfrm>
          <a:prstGeom prst="bentConnector2">
            <a:avLst/>
          </a:prstGeom>
          <a:noFill/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24"/>
          <p:cNvCxnSpPr/>
          <p:nvPr/>
        </p:nvCxnSpPr>
        <p:spPr>
          <a:xfrm rot="5400000">
            <a:off x="4101256" y="3518768"/>
            <a:ext cx="319800" cy="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24"/>
          <p:cNvCxnSpPr/>
          <p:nvPr/>
        </p:nvCxnSpPr>
        <p:spPr>
          <a:xfrm rot="5400000">
            <a:off x="4757456" y="4473644"/>
            <a:ext cx="319800" cy="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24"/>
          <p:cNvCxnSpPr/>
          <p:nvPr/>
        </p:nvCxnSpPr>
        <p:spPr>
          <a:xfrm rot="5400000">
            <a:off x="6144506" y="4473656"/>
            <a:ext cx="319800" cy="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24"/>
          <p:cNvCxnSpPr>
            <a:endCxn id="163" idx="3"/>
          </p:cNvCxnSpPr>
          <p:nvPr/>
        </p:nvCxnSpPr>
        <p:spPr>
          <a:xfrm>
            <a:off x="2446900" y="545837"/>
            <a:ext cx="5490600" cy="4377000"/>
          </a:xfrm>
          <a:prstGeom prst="curvedConnector3">
            <a:avLst>
              <a:gd fmla="val 108276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24"/>
          <p:cNvCxnSpPr/>
          <p:nvPr/>
        </p:nvCxnSpPr>
        <p:spPr>
          <a:xfrm flipH="1" rot="10800000">
            <a:off x="7845950" y="1233575"/>
            <a:ext cx="1840200" cy="909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0" name="Google Shape;170;p24"/>
          <p:cNvSpPr txBox="1"/>
          <p:nvPr/>
        </p:nvSpPr>
        <p:spPr>
          <a:xfrm>
            <a:off x="8003300" y="1168000"/>
            <a:ext cx="119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Liquidity Provider</a:t>
            </a:r>
            <a:endParaRPr b="0" i="0" sz="1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9686150" y="753025"/>
            <a:ext cx="119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Exchange 1</a:t>
            </a:r>
            <a:endParaRPr b="0" i="0" sz="1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Exchange 2</a:t>
            </a:r>
            <a:endParaRPr b="0" i="0" sz="1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…</a:t>
            </a:r>
            <a:endParaRPr b="0" i="0" sz="1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082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576250" y="1695323"/>
            <a:ext cx="99666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-3619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xo Black"/>
              <a:buChar char="●"/>
            </a:pPr>
            <a:r>
              <a:rPr lang="en-US" sz="2100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The goal</a:t>
            </a:r>
            <a:r>
              <a:rPr i="0" lang="en-US" sz="2100" u="none" cap="none" strike="noStrike">
                <a:solidFill>
                  <a:srgbClr val="41C5E7"/>
                </a:solidFill>
                <a:latin typeface="Exo Black"/>
                <a:ea typeface="Exo Black"/>
                <a:cs typeface="Exo Black"/>
                <a:sym typeface="Exo Black"/>
              </a:rPr>
              <a:t>:</a:t>
            </a:r>
            <a:r>
              <a:rPr i="0" lang="en-US" sz="2100" u="none" cap="none" strike="noStrike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 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placing buy and sell orders </a:t>
            </a:r>
            <a:r>
              <a:rPr lang="en-US" sz="21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for a particular </a:t>
            </a:r>
            <a:r>
              <a:rPr lang="en-US" sz="2100">
                <a:solidFill>
                  <a:schemeClr val="lt1"/>
                </a:solidFill>
                <a:latin typeface="Exo Black"/>
                <a:ea typeface="Exo Black"/>
                <a:cs typeface="Exo Black"/>
                <a:sym typeface="Exo Black"/>
              </a:rPr>
              <a:t>asset </a:t>
            </a:r>
            <a:r>
              <a:rPr lang="en-US" sz="21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simultaneously </a:t>
            </a:r>
            <a:endParaRPr i="0" sz="2100" u="none" cap="none" strike="noStrike">
              <a:solidFill>
                <a:srgbClr val="FFFFFF"/>
              </a:solidFill>
              <a:latin typeface="Exo Black"/>
              <a:ea typeface="Exo Black"/>
              <a:cs typeface="Exo Black"/>
              <a:sym typeface="Exo Black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61950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xo"/>
              <a:buChar char="○"/>
            </a:pPr>
            <a:r>
              <a:rPr lang="en-US" sz="21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exchange requirements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for</a:t>
            </a:r>
            <a:r>
              <a:rPr lang="en-US" sz="21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 </a:t>
            </a:r>
            <a:r>
              <a:rPr lang="en-US" sz="21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market maker</a:t>
            </a:r>
            <a:r>
              <a:rPr lang="en-US" sz="2100">
                <a:solidFill>
                  <a:srgbClr val="FFFFFF"/>
                </a:solidFill>
                <a:latin typeface="Exo Light"/>
                <a:ea typeface="Exo Light"/>
                <a:cs typeface="Exo Light"/>
                <a:sym typeface="Exo Light"/>
              </a:rPr>
              <a:t>s</a:t>
            </a:r>
            <a:endParaRPr i="0" sz="2100" u="none" cap="none" strike="noStrike">
              <a:solidFill>
                <a:srgbClr val="FFFFFF"/>
              </a:solidFill>
              <a:latin typeface="Exo Light"/>
              <a:ea typeface="Exo Light"/>
              <a:cs typeface="Exo Light"/>
              <a:sym typeface="Exo Light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619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xo"/>
              <a:buChar char="●"/>
            </a:pP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Creating the largest </a:t>
            </a:r>
            <a:r>
              <a:rPr lang="en-US" sz="21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possible turnover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619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xo"/>
              <a:buChar char="●"/>
            </a:pPr>
            <a:r>
              <a:rPr lang="en-US" sz="21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Data intervals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of about a couple of milliseconds</a:t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6195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xo"/>
              <a:buChar char="●"/>
            </a:pPr>
            <a:r>
              <a:rPr lang="en-US" sz="21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Asymmetric Information Problem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for 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market maker</a:t>
            </a:r>
            <a:r>
              <a:rPr lang="en-US" sz="2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</a:t>
            </a:r>
            <a:endParaRPr i="0" sz="21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03237" y="1295400"/>
            <a:ext cx="7920037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Exo Black"/>
                <a:ea typeface="Exo Black"/>
                <a:cs typeface="Exo Black"/>
                <a:sym typeface="Exo Black"/>
              </a:rPr>
              <a:t>Market Making characteristics</a:t>
            </a:r>
            <a:endParaRPr i="0" sz="3000" u="none" cap="none" strike="noStrike">
              <a:solidFill>
                <a:srgbClr val="000000"/>
              </a:solidFill>
              <a:latin typeface="Exo Black"/>
              <a:ea typeface="Exo Black"/>
              <a:cs typeface="Exo Black"/>
              <a:sym typeface="Exo Black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