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36" r:id="rId2"/>
    <p:sldId id="338" r:id="rId3"/>
    <p:sldId id="339" r:id="rId4"/>
    <p:sldId id="351" r:id="rId5"/>
    <p:sldId id="342" r:id="rId6"/>
    <p:sldId id="350" r:id="rId7"/>
    <p:sldId id="340" r:id="rId8"/>
    <p:sldId id="357" r:id="rId9"/>
    <p:sldId id="345" r:id="rId10"/>
    <p:sldId id="353" r:id="rId11"/>
    <p:sldId id="346" r:id="rId12"/>
    <p:sldId id="341" r:id="rId13"/>
    <p:sldId id="347" r:id="rId14"/>
    <p:sldId id="348" r:id="rId15"/>
    <p:sldId id="355" r:id="rId16"/>
    <p:sldId id="356" r:id="rId17"/>
    <p:sldId id="349" r:id="rId18"/>
  </p:sldIdLst>
  <p:sldSz cx="12192000" cy="6858000"/>
  <p:notesSz cx="6858000" cy="9144000"/>
  <p:embeddedFontLst>
    <p:embeddedFont>
      <p:font typeface="Intel Clear" panose="020B0604020203020204" pitchFamily="34" charset="0"/>
      <p:regular r:id="rId21"/>
      <p:bold r:id="rId22"/>
      <p:italic r:id="rId23"/>
      <p:boldItalic r:id="rId24"/>
    </p:embeddedFont>
    <p:embeddedFont>
      <p:font typeface="IntelOne Display Light" panose="020B0403020203020204" pitchFamily="34" charset="0"/>
      <p:regular r:id="rId25"/>
    </p:embeddedFont>
    <p:embeddedFont>
      <p:font typeface="IntelOne Display Regular" panose="020B0503020203020204" pitchFamily="34" charset="0"/>
      <p:regular r:id="rId26"/>
    </p:embeddedFont>
    <p:embeddedFont>
      <p:font typeface="IntelOne Text" panose="020B0503020203020204" pitchFamily="34" charset="0"/>
      <p:regular r:id="rId27"/>
      <p:italic r:id="rId28"/>
    </p:embeddedFont>
    <p:embeddedFont>
      <p:font typeface="IntelOne Text Light" panose="020B040302020302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Deck" id="{CBFD292A-9A00-4E35-903E-2B3EF630DFFA}">
          <p14:sldIdLst>
            <p14:sldId id="336"/>
            <p14:sldId id="338"/>
            <p14:sldId id="339"/>
            <p14:sldId id="351"/>
            <p14:sldId id="342"/>
            <p14:sldId id="350"/>
            <p14:sldId id="340"/>
            <p14:sldId id="357"/>
            <p14:sldId id="345"/>
            <p14:sldId id="353"/>
            <p14:sldId id="346"/>
            <p14:sldId id="341"/>
            <p14:sldId id="347"/>
            <p14:sldId id="348"/>
            <p14:sldId id="355"/>
            <p14:sldId id="356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26BEC-56C7-47B3-B868-143F7525AAF1}" v="8" dt="2024-03-26T10:30:02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8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szymon_marcinkowski_intel_com/Documents/ghostday_ai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Performance ratio benchmarked on system with Arc770 GPU.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BB1702-AC06-49F8-8BB7-9655FE1882E7}" type="VALUE">
                      <a:rPr lang="en-US"/>
                      <a:pPr/>
                      <a:t>[VALUE]</a:t>
                    </a:fld>
                    <a:r>
                      <a:rPr lang="en-US"/>
                      <a:t>x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8F-4D7F-B1A9-3A44A5A1F0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D7A245-0A8B-43E9-85F2-529ACDCD6051}" type="VALUE">
                      <a:rPr lang="en-US"/>
                      <a:pPr/>
                      <a:t>[VALUE]</a:t>
                    </a:fld>
                    <a:r>
                      <a:rPr lang="en-US"/>
                      <a:t>x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8F-4D7F-B1A9-3A44A5A1F0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FD0B99-90E4-4951-9E58-15C5892DFF04}" type="VALUE">
                      <a:rPr lang="en-US"/>
                      <a:pPr/>
                      <a:t>[VALUE]</a:t>
                    </a:fld>
                    <a:r>
                      <a:rPr lang="en-US"/>
                      <a:t>x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8F-4D7F-B1A9-3A44A5A1F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Sheet1!$I$13:$K$13</c:f>
              <c:numCache>
                <c:formatCode>0.00</c:formatCode>
                <c:ptCount val="3"/>
                <c:pt idx="0" formatCode="General">
                  <c:v>1</c:v>
                </c:pt>
                <c:pt idx="1">
                  <c:v>1.6888888888888891</c:v>
                </c:pt>
                <c:pt idx="2">
                  <c:v>8.4444444444444446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Sheet1!$I$12:$K$12</c15:sqref>
                        </c15:formulaRef>
                      </c:ext>
                    </c:extLst>
                    <c:strCache>
                      <c:ptCount val="3"/>
                      <c:pt idx="0">
                        <c:v>NCHW tensors</c:v>
                      </c:pt>
                      <c:pt idx="1">
                        <c:v>NHWC tensors</c:v>
                      </c:pt>
                      <c:pt idx="2">
                        <c:v>NHWC tensors + managed weights tensor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BA8F-4D7F-B1A9-3A44A5A1F0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62730735"/>
        <c:axId val="1547883503"/>
      </c:barChart>
      <c:catAx>
        <c:axId val="156273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883503"/>
        <c:crosses val="autoZero"/>
        <c:auto val="1"/>
        <c:lblAlgn val="ctr"/>
        <c:lblOffset val="100"/>
        <c:noMultiLvlLbl val="0"/>
      </c:catAx>
      <c:valAx>
        <c:axId val="154788350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56273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11007-55DD-4953-AA4C-568C7B960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7F65-DC68-4D72-B0D6-C6DEFAE5A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F017-A209-439E-A6E7-15E23391106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66DC2-A8B8-4C33-A060-005B53726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570C6-85C2-4AE0-96F9-E1FC620A5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0A4D-AC6F-4705-8F3E-F6ED0C7A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0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C105-3E63-4709-9ECA-2EB22CB2AA3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2567-D7D7-4223-A842-9A06E6D4E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78CC-689E-045C-DA3A-D5B2690C5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10A85-6AC9-37A5-1468-3AA5B3BBE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B1D7A-5D41-685A-6412-5F0B56B94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1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33BE-9A2A-7E7B-56F8-B93B501DD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33BE-9A2A-7E7B-56F8-B93B501DD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A1DAA-F39D-2B9B-89E6-09DAE2F8C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8619-89A2-1528-141C-A9BFBBF5B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888FF-166B-CC76-C719-8BD6EF327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160AF-DD83-F84A-0B12-7C88F382A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963A8-3CAE-4CC4-7BC8-A542CCDEE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2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7DEAE-613F-1529-380D-1E7DF50D3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10A85-6AC9-37A5-1468-3AA5B3BBE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982CC-C5C2-43DF-8FDA-037495FA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4567CD-F1DA-4E8F-ADDF-371B07892411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6119A-1487-48A7-9CC6-71F9F9535C16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CF0AA4-E89F-418F-83F2-0CC0FB3DF16B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F8D4CB-DB57-4130-8BDE-86D5A4C11D49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2BD194-F320-4426-964A-1D4F58024C5F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C32755-5BE0-4F78-B52A-08742A60A8EF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3F9D2F-6ED9-4D82-B111-BEFD50CBB7B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1C42114-E0DC-41C5-A333-869DAB921F8F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8CC9F-8A17-402D-B10E-AE9061E9554F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38DC6-5A10-44DE-BF8C-5185BC4F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6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6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0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397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accent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C7463-044C-48C5-9C61-01035600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783BE-2760-44E4-ADC3-DD3F254C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47586F-EE67-4051-9999-DE673BC9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0D2E6-CDB6-4990-9882-8E1AC387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1EC77-5BEB-45BB-B35A-D1CB9FB09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3CC19-B2E2-40FF-B774-8AD1AD5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4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1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F9A1-9773-43B8-98D0-A483D488C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338064-1322-4DA2-AA1C-4E086E88E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20DD1C-FBB9-4A79-99DE-1A05C675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F211-593C-4B89-BA8B-B4BF959B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6AE8E-163B-4673-9C89-BA60DB5BB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01FA-314F-465F-BEBB-029CC884B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916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368D64-A019-4399-A672-206E0E3B7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B807F-E5A0-4B47-8126-0798D03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2D0DF1-6BFD-4E45-8CA9-4436F31DB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BFD17C7-2044-4743-9B58-A721FED6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1BD233-1B52-4259-BBB2-FFAB0A8D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12ABA-EED9-48CA-B3FF-9EE6151C6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26B1C-8B0F-44A4-8250-F1D859854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D4EF16-2639-4F0C-B7CE-3B49694D7462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FEF9D7-E955-4747-98A8-A3CDA0B2EA11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3175F-9DFF-470F-9639-8993D337BE4A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0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F68134-655A-4C58-8EC5-042D492A6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6FE66-F77C-48EC-9636-B0D3F1F8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6B6DC-5CBA-4569-BD05-67C2152A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F9F90E2-0FB9-44A2-B48E-E894C311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2BE4E4-A2DB-46D6-B372-8C331EFD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45211-AEEA-4A21-B35C-B4FC0F99C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BCDBB5-E209-49E3-8CC6-AEB941DB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3C2813-2F09-413F-9991-44CA3B6BE2D7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2EC626-BB7B-40F7-9ABD-4FB62F9E9719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0C129E-8ED4-49C2-A5EB-49C77A547ED5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9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E57986-E823-49CC-B8D3-C5A2AD941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6BD04-B5E7-422F-B321-54907EFDF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D4340-FCEE-4743-A648-5DB311031F75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DA17-DFF2-467C-A710-877908080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EFDCF-A68C-4E0D-95B4-6F1A9717550A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5E41F1-4636-455F-8CC5-9CC2D25CD287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F6C486-C6BA-41CF-8F21-5691BA4400F2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695690-BC82-4B1F-9B7E-92DC6CAFF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237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82660D-9752-4416-A0A1-69ECA0CD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81569F-6701-4CDA-895D-6BD6D388AB05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FB02BB-CBC4-4742-9BA0-2C9212EFAF23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E6566-9773-4111-B8E5-827E7E8AE779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251A5FC-EF81-41EC-BA9D-EC2323003C59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ED56C7-8502-4EC0-A864-040B8DB9D862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77F18A-71EB-4B46-8C22-E5C1ACCE6C40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8CE26D-A586-4A86-AA98-B9D850FBFCD7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E63CF4-E38C-42FE-9C75-CB2B3DEB5FBD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E1EECF-CDF6-475D-8C89-D59E9C677475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A05A6-FEDA-41DC-B943-5B1F42A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BCBB2-B699-44A9-B291-3CCD0D0E00F2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17A91-F49E-45DE-835E-543E5DCD8458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E01F40-8D2A-43E6-B578-00B92049883B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79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988D3-27CA-4F8F-A6E2-E1104C51D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30671-1E88-49B1-9FE5-927C1B8EE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28789-1C29-4F2A-B05E-B47226DD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57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0A36B-1810-4498-834B-51F1D1A2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9CD9B-5FA5-485E-919D-13A6CB9B3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404C922-CDF2-4F38-AFEE-299C1D97D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FF7EB7-3074-4A03-9376-7D8CBA804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E5BC3-B783-496C-9E9D-03475FAA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59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04B0861-499A-4B5C-86C7-11D994DAA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1B587A-481D-4354-9508-D5D8FF887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29C8-410C-4059-919F-670CE49EA18F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CBE42-BEC7-4DF9-A16F-7E76C7D448E8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47B74-98DC-499D-981D-583A2DD69E50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D68EB8-A34F-47E3-8B7F-5FF260D65B7C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7897D68-7CB8-406F-9146-F00DE7131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8E5A8-9477-47F6-9CA7-9A7DC4670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C56C1-BF0A-4234-81F8-D2B769834C58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7C8AC4-A26E-48AF-9B2F-93A0F02E758D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060BD-E2D2-44BB-ADFB-2B20CEB8775D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A184651-D34A-4937-8369-48ADD8E8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0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1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8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240" userDrawn="1">
          <p15:clr>
            <a:srgbClr val="FBAE40"/>
          </p15:clr>
        </p15:guide>
        <p15:guide id="6" pos="7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9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0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18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 descr="Intel Confidential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/>
        </p:nvSpPr>
        <p:spPr>
          <a:xfrm>
            <a:off x="5489103" y="6510549"/>
            <a:ext cx="1213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 descr="Department or Event Name">
            <a:extLst>
              <a:ext uri="{FF2B5EF4-FFF2-40B4-BE49-F238E27FC236}">
                <a16:creationId xmlns:a16="http://schemas.microsoft.com/office/drawing/2014/main" id="{8A75CF89-9B1A-49AA-8C1C-7280637B6567}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 descr="page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E1E402-C0AA-4A44-97FB-BE9DDACF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 descr="Department or Event Name">
            <a:extLst>
              <a:ext uri="{FF2B5EF4-FFF2-40B4-BE49-F238E27FC236}">
                <a16:creationId xmlns:a16="http://schemas.microsoft.com/office/drawing/2014/main" id="{690E8CB7-4C09-47D4-9A3A-4E8E8877F589}"/>
              </a:ext>
            </a:extLst>
          </p:cNvPr>
          <p:cNvSpPr/>
          <p:nvPr userDrawn="1"/>
        </p:nvSpPr>
        <p:spPr>
          <a:xfrm>
            <a:off x="286365" y="6510549"/>
            <a:ext cx="3791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Ghost Day: Applied Machine Learning Conference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DB6E0FE-A458-4FC3-8BCF-C3DEF3B9E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7" name="TextBox 16" descr="page number">
            <a:extLst>
              <a:ext uri="{FF2B5EF4-FFF2-40B4-BE49-F238E27FC236}">
                <a16:creationId xmlns:a16="http://schemas.microsoft.com/office/drawing/2014/main" id="{53D7E5EC-4B62-4515-9A8B-0AB847259844}"/>
              </a:ext>
            </a:extLst>
          </p:cNvPr>
          <p:cNvSpPr txBox="1"/>
          <p:nvPr userDrawn="1"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A5FD6C-5104-45F8-8C61-CC0432723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737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Olive" TargetMode="External"/><Relationship Id="rId2" Type="http://schemas.openxmlformats.org/officeDocument/2006/relationships/hyperlink" Target="https://www.intel.com/content/www/us/en/download-center/home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s://github.com/microsoft/Olive/tree/main/examples/stable_diffus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microsoft/DirectML/tree/master/Samples/DirectMLSuperResolu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1944837"/>
            <a:ext cx="9810362" cy="627700"/>
          </a:xfrm>
        </p:spPr>
        <p:txBody>
          <a:bodyPr>
            <a:normAutofit/>
          </a:bodyPr>
          <a:lstStyle/>
          <a:p>
            <a:r>
              <a:rPr lang="en-US"/>
              <a:t>Ghost Day: Applied Machine Learning Conference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2572537"/>
            <a:ext cx="9789007" cy="937426"/>
          </a:xfrm>
        </p:spPr>
        <p:txBody>
          <a:bodyPr>
            <a:noAutofit/>
          </a:bodyPr>
          <a:lstStyle/>
          <a:p>
            <a:r>
              <a:rPr lang="en-US" sz="3200"/>
              <a:t>Accelerate AI performance with DirectML on Intel Hardware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Szymon Marcinkowski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756B-CBDE-C7E4-9C20-CDCF2A2D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2" y="79022"/>
            <a:ext cx="10972800" cy="1095555"/>
          </a:xfrm>
        </p:spPr>
        <p:txBody>
          <a:bodyPr>
            <a:normAutofit/>
          </a:bodyPr>
          <a:lstStyle/>
          <a:p>
            <a:r>
              <a:rPr lang="en-US" sz="3200"/>
              <a:t>General optimizations pt. 2: </a:t>
            </a:r>
            <a:r>
              <a:rPr lang="en-US" sz="2800">
                <a:solidFill>
                  <a:srgbClr val="0068B5"/>
                </a:solidFill>
              </a:rPr>
              <a:t>DirectML provides broad set of performance optimization opportunities for your AI model.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818E8-0E2B-42CE-8172-F0C5DFB2C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3386" y="1855664"/>
            <a:ext cx="3282763" cy="2763634"/>
          </a:xfrm>
        </p:spPr>
        <p:txBody>
          <a:bodyPr>
            <a:normAutofit/>
          </a:bodyPr>
          <a:lstStyle/>
          <a:p>
            <a:r>
              <a:rPr lang="en-US" b="1"/>
              <a:t>Graph optimizer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Execution improvements via removal of not needed nodes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Operator fusion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5DE26AD-8975-7C81-CBB7-51BF9DF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71" y="1174577"/>
            <a:ext cx="2729729" cy="50826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1BDF3F7-DCFA-169D-2F15-EFF5FD94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101" y="1595500"/>
            <a:ext cx="4149796" cy="443145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7655D4-51F5-B230-DE64-D69504112749}"/>
              </a:ext>
            </a:extLst>
          </p:cNvPr>
          <p:cNvCxnSpPr/>
          <p:nvPr/>
        </p:nvCxnSpPr>
        <p:spPr>
          <a:xfrm>
            <a:off x="6369269" y="3783724"/>
            <a:ext cx="10799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E418-0C2D-0B7D-FA1C-4BB3083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4" y="164198"/>
            <a:ext cx="10972800" cy="967362"/>
          </a:xfrm>
        </p:spPr>
        <p:txBody>
          <a:bodyPr>
            <a:normAutofit fontScale="90000"/>
          </a:bodyPr>
          <a:lstStyle/>
          <a:p>
            <a:r>
              <a:rPr lang="en-US"/>
              <a:t>Performance considerations: </a:t>
            </a:r>
            <a:r>
              <a:rPr lang="en-US" sz="3100">
                <a:solidFill>
                  <a:srgbClr val="0068B5"/>
                </a:solidFill>
              </a:rPr>
              <a:t>Get best performance out of your DirectML AI model on Intel GPU hardware.</a:t>
            </a:r>
            <a:endParaRPr lang="en-US" sz="31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7EEDD-BF55-E59A-C906-777BFC958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67" y="1398906"/>
            <a:ext cx="5208917" cy="5069482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Managed tensors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Set Convolution </a:t>
            </a:r>
            <a:r>
              <a:rPr lang="en-US" b="1"/>
              <a:t>weights tensors to be managed</a:t>
            </a:r>
            <a:r>
              <a:rPr lang="en-US"/>
              <a:t> by DirectML. During model loading driver will have option to reshuffle its data into format optimized for efficient data loads.</a:t>
            </a:r>
          </a:p>
          <a:p>
            <a:r>
              <a:rPr lang="en-US" b="1"/>
              <a:t>Optimal data layout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Use NHWC (interleaved) </a:t>
            </a:r>
            <a:r>
              <a:rPr lang="en-US" b="1"/>
              <a:t>data layout </a:t>
            </a:r>
            <a:r>
              <a:rPr lang="en-US"/>
              <a:t>for your tensors, so kernels can make effective use of block/coalesced loads.</a:t>
            </a:r>
          </a:p>
          <a:p>
            <a:r>
              <a:rPr lang="en-US" b="1"/>
              <a:t>Optimal input dimensions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Design your AI model architecture to use </a:t>
            </a:r>
            <a:r>
              <a:rPr lang="en-US" b="1"/>
              <a:t>input dimensions in multiple of 16 </a:t>
            </a:r>
            <a:r>
              <a:rPr lang="en-US"/>
              <a:t>(FP16) to get best XMX (Xe Matrix Extension) utilization.</a:t>
            </a:r>
          </a:p>
          <a:p>
            <a:r>
              <a:rPr lang="en-US" b="1"/>
              <a:t>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Use PIX – performance capture and analysis tool to </a:t>
            </a:r>
            <a:r>
              <a:rPr lang="en-US" b="1"/>
              <a:t>investigate</a:t>
            </a:r>
            <a:r>
              <a:rPr lang="en-US"/>
              <a:t> if your tensors are leveraging MetaCommands.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09C59DD-A551-663F-C9AE-A916BEB91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651145"/>
              </p:ext>
            </p:extLst>
          </p:nvPr>
        </p:nvGraphicFramePr>
        <p:xfrm>
          <a:off x="5265684" y="2316279"/>
          <a:ext cx="6432330" cy="279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0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FD2A-0F48-FE6E-CBC0-74110C51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9153"/>
            <a:ext cx="10972800" cy="1199822"/>
          </a:xfrm>
        </p:spPr>
        <p:txBody>
          <a:bodyPr>
            <a:normAutofit fontScale="90000"/>
          </a:bodyPr>
          <a:lstStyle/>
          <a:p>
            <a:r>
              <a:rPr lang="en-US"/>
              <a:t>Guide on how to bring your AI model at scale with DirectML.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868D7-BDC3-25AA-430D-0D2F0A866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Follow this rules to get best out of your AI workload.</a:t>
            </a:r>
          </a:p>
        </p:txBody>
      </p:sp>
    </p:spTree>
    <p:extLst>
      <p:ext uri="{BB962C8B-B14F-4D97-AF65-F5344CB8AC3E}">
        <p14:creationId xmlns:p14="http://schemas.microsoft.com/office/powerpoint/2010/main" val="33396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E418-0C2D-0B7D-FA1C-4BB3083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32653"/>
          </a:xfrm>
        </p:spPr>
        <p:txBody>
          <a:bodyPr>
            <a:normAutofit/>
          </a:bodyPr>
          <a:lstStyle/>
          <a:p>
            <a:r>
              <a:rPr lang="en-US" sz="3200"/>
              <a:t>3-step guide: </a:t>
            </a:r>
            <a:r>
              <a:rPr lang="en-US" sz="2800">
                <a:solidFill>
                  <a:srgbClr val="0068B5"/>
                </a:solidFill>
              </a:rPr>
              <a:t>These three steps are a powerful combo to deploy your AI model.</a:t>
            </a:r>
            <a:endParaRPr lang="en-US">
              <a:solidFill>
                <a:srgbClr val="0068B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7EEDD-BF55-E59A-C906-777BFC958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238" y="1591412"/>
            <a:ext cx="5429865" cy="460235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/>
              <a:t>Convert</a:t>
            </a:r>
          </a:p>
          <a:p>
            <a:pPr lvl="1"/>
            <a:r>
              <a:rPr lang="en-US"/>
              <a:t>Convert your model into ONNX format.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Optimize</a:t>
            </a:r>
          </a:p>
          <a:p>
            <a:pPr lvl="1"/>
            <a:r>
              <a:rPr lang="en-US"/>
              <a:t>Leverage Olive tool powered by DirectML to optimize your model. You should see dramatic performance improvements.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Integrate</a:t>
            </a:r>
            <a:r>
              <a:rPr lang="en-US"/>
              <a:t> </a:t>
            </a:r>
          </a:p>
          <a:p>
            <a:pPr lvl="1"/>
            <a:r>
              <a:rPr lang="en-US"/>
              <a:t>Your model is ready to bring hardware-accelerate inferencing in your application, whether it is low level C++ application, or high-level Python framework.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FCA46-2BCC-B589-999E-C4CC3664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99" y="1017915"/>
            <a:ext cx="3424686" cy="52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8991-A17C-DF40-436B-783AE904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63" y="247574"/>
            <a:ext cx="10972800" cy="1132653"/>
          </a:xfrm>
        </p:spPr>
        <p:txBody>
          <a:bodyPr>
            <a:normAutofit/>
          </a:bodyPr>
          <a:lstStyle/>
          <a:p>
            <a:r>
              <a:rPr lang="en-US" sz="3200"/>
              <a:t>Stable Diffusion 1.5: </a:t>
            </a:r>
            <a:r>
              <a:rPr lang="en-US" sz="2800">
                <a:solidFill>
                  <a:srgbClr val="0068B5"/>
                </a:solidFill>
              </a:rPr>
              <a:t>Presents on how easy it is to get optimized AI model working at scale with DirectML.</a:t>
            </a:r>
            <a:endParaRPr lang="en-US">
              <a:solidFill>
                <a:srgbClr val="0068B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5DFFA-BDAA-23EA-BEFB-A090518CB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3" y="1665215"/>
            <a:ext cx="5425174" cy="463206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/>
              <a:t>Install</a:t>
            </a:r>
            <a:r>
              <a:rPr lang="en-US"/>
              <a:t> </a:t>
            </a:r>
            <a:r>
              <a:rPr lang="en-US" b="1"/>
              <a:t>latest </a:t>
            </a:r>
            <a:r>
              <a:rPr lang="en-US" b="1">
                <a:hlinkClick r:id="rId2"/>
              </a:rPr>
              <a:t>drivers</a:t>
            </a:r>
            <a:r>
              <a:rPr lang="en-US" b="1"/>
              <a:t> </a:t>
            </a:r>
            <a:r>
              <a:rPr lang="en-US"/>
              <a:t>of your vendor.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Convert</a:t>
            </a:r>
            <a:r>
              <a:rPr lang="en-US"/>
              <a:t> and </a:t>
            </a:r>
            <a:r>
              <a:rPr lang="en-US" b="1"/>
              <a:t>optimize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Clone </a:t>
            </a:r>
            <a:r>
              <a:rPr lang="en-US">
                <a:hlinkClick r:id="rId3"/>
              </a:rPr>
              <a:t>Olive</a:t>
            </a:r>
            <a:r>
              <a:rPr lang="en-US"/>
              <a:t> repo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Run SD1.5 </a:t>
            </a:r>
            <a:r>
              <a:rPr lang="en-US">
                <a:hlinkClick r:id="rId4"/>
              </a:rPr>
              <a:t>example</a:t>
            </a:r>
            <a:r>
              <a:rPr lang="en-US"/>
              <a:t>, it script will:</a:t>
            </a:r>
            <a:endParaRPr lang="en-US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/>
              <a:t>download PyTorch models</a:t>
            </a:r>
          </a:p>
          <a:p>
            <a:pPr lvl="2"/>
            <a:r>
              <a:rPr lang="en-US"/>
              <a:t>convert them to ONNX format</a:t>
            </a:r>
          </a:p>
          <a:p>
            <a:pPr lvl="2"/>
            <a:r>
              <a:rPr lang="en-US"/>
              <a:t>run through predefined list of optimizations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Test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Run script again to validate correctness of your optimized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Integrate</a:t>
            </a:r>
            <a:r>
              <a:rPr lang="en-US"/>
              <a:t> and </a:t>
            </a:r>
            <a:r>
              <a:rPr lang="en-US" b="1"/>
              <a:t>deploy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Integrate optimized models into your application.</a:t>
            </a:r>
          </a:p>
          <a:p>
            <a:pPr marL="971550" lvl="1" indent="-514350">
              <a:buFont typeface="+mj-lt"/>
              <a:buAutoNum type="alphaLcParenR"/>
            </a:pPr>
            <a:endParaRPr lang="en-US"/>
          </a:p>
          <a:p>
            <a:pPr marL="971550" lvl="1" indent="-51435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endParaRPr 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973FFDA-DEAD-70B0-28DE-74D36142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27" y="1872250"/>
            <a:ext cx="6352422" cy="38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FD2A-0F48-FE6E-CBC0-74110C51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9153"/>
            <a:ext cx="10972800" cy="1199822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868D7-BDC3-25AA-430D-0D2F0A866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AI PC era accelerated with DirectML</a:t>
            </a:r>
          </a:p>
        </p:txBody>
      </p:sp>
    </p:spTree>
    <p:extLst>
      <p:ext uri="{BB962C8B-B14F-4D97-AF65-F5344CB8AC3E}">
        <p14:creationId xmlns:p14="http://schemas.microsoft.com/office/powerpoint/2010/main" val="830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E418-0C2D-0B7D-FA1C-4BB3083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715000" cy="113265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68B5"/>
                </a:solidFill>
              </a:rPr>
              <a:t>Why use DirectML in AI PC era?  </a:t>
            </a:r>
            <a:endParaRPr lang="en-US">
              <a:solidFill>
                <a:srgbClr val="0068B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7EEDD-BF55-E59A-C906-777BFC958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238" y="1591412"/>
            <a:ext cx="11362238" cy="4602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/>
              <a:t>Cross vendor – </a:t>
            </a:r>
            <a:r>
              <a:rPr lang="en-US"/>
              <a:t>works at scale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 b="1"/>
              <a:t>Performance </a:t>
            </a:r>
            <a:r>
              <a:rPr lang="en-US"/>
              <a:t>– hardware accelerated (GPU/NPU)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 b="1"/>
              <a:t>Reliable – </a:t>
            </a:r>
            <a:r>
              <a:rPr lang="en-US"/>
              <a:t>conformance tests with hardware certification </a:t>
            </a:r>
          </a:p>
          <a:p>
            <a:pPr marL="514350" indent="-514350">
              <a:buFont typeface="+mj-lt"/>
              <a:buAutoNum type="arabicPeriod"/>
            </a:pPr>
            <a:endParaRPr lang="en-US" b="1"/>
          </a:p>
          <a:p>
            <a:pPr marL="514350" indent="-514350">
              <a:buFont typeface="+mj-lt"/>
              <a:buAutoNum type="arabicPeriod"/>
            </a:pPr>
            <a:r>
              <a:rPr lang="en-US" b="1"/>
              <a:t>Works out of the box - </a:t>
            </a:r>
            <a:r>
              <a:rPr lang="en-US"/>
              <a:t>deployed together with Windows OS</a:t>
            </a:r>
          </a:p>
          <a:p>
            <a:pPr marL="514350" indent="-514350">
              <a:buFont typeface="+mj-lt"/>
              <a:buAutoNum type="arabicPeriod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58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FD1E5-48F6-4803-AA6A-58CBF4C85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82072"/>
            <a:ext cx="10559374" cy="40957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Windows AI ecosystem 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DirectML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Supported frameworks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DirectML optimizations 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General optimizations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Performance considerations on Intel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Guide on how to bring your AI model at scale with DirectML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3-step guide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Example of Generative AI workflow: Stable Diffusion 1.5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Summary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372A153-66DD-4DCD-9F4A-97B2FB8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AI ecosystem overview.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293A40-AD51-4281-A953-0D5B5C5DF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DirectML is and how it fits Windows AI ecosystem?</a:t>
            </a:r>
          </a:p>
        </p:txBody>
      </p:sp>
    </p:spTree>
    <p:extLst>
      <p:ext uri="{BB962C8B-B14F-4D97-AF65-F5344CB8AC3E}">
        <p14:creationId xmlns:p14="http://schemas.microsoft.com/office/powerpoint/2010/main" val="15388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487F-9415-4C3C-9870-97C47ECD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DirectML: </a:t>
            </a:r>
            <a:r>
              <a:rPr lang="en-US" sz="2800">
                <a:solidFill>
                  <a:srgbClr val="0068B5"/>
                </a:solidFill>
                <a:latin typeface="+mn-lt"/>
              </a:rPr>
              <a:t>Low-level API for high performance machine learning, supported by all DirectX 12 compatible hardware.</a:t>
            </a:r>
            <a:endParaRPr lang="en-US" sz="2400">
              <a:solidFill>
                <a:srgbClr val="0068B5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FD1E5-48F6-4803-AA6A-58CBF4C85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166" y="1834748"/>
            <a:ext cx="4911576" cy="415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Breakdown of DirectML definition:</a:t>
            </a:r>
          </a:p>
          <a:p>
            <a:r>
              <a:rPr lang="en-US" b="1"/>
              <a:t>“Low-level” and “High performance”: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Native C++ API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Developed on top of DirectX 12</a:t>
            </a:r>
          </a:p>
          <a:p>
            <a:r>
              <a:rPr lang="en-US" b="1"/>
              <a:t>“Supported by all DirectX 12 compatible hardware”: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Industry standard with cross-vendor support: Intel, Nvidia, AMD, Qualcomm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Deployed with Windows 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GPU and NPU acceleration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4A3B2-4322-8CEF-FC9A-480CA2C1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24" y="1621361"/>
            <a:ext cx="4911576" cy="446782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6EE8E-0AF6-3CC7-7E42-D03F15FA7347}"/>
              </a:ext>
            </a:extLst>
          </p:cNvPr>
          <p:cNvCxnSpPr>
            <a:cxnSpLocks/>
          </p:cNvCxnSpPr>
          <p:nvPr/>
        </p:nvCxnSpPr>
        <p:spPr>
          <a:xfrm flipV="1">
            <a:off x="4091152" y="2122098"/>
            <a:ext cx="2749595" cy="543464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FC47A8-426C-285B-60E9-637937CE14EB}"/>
              </a:ext>
            </a:extLst>
          </p:cNvPr>
          <p:cNvCxnSpPr>
            <a:cxnSpLocks/>
          </p:cNvCxnSpPr>
          <p:nvPr/>
        </p:nvCxnSpPr>
        <p:spPr>
          <a:xfrm>
            <a:off x="4091152" y="2665562"/>
            <a:ext cx="2749595" cy="1026544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B59557-6464-F043-E145-DCB93EFA2DC2}"/>
              </a:ext>
            </a:extLst>
          </p:cNvPr>
          <p:cNvCxnSpPr>
            <a:cxnSpLocks/>
          </p:cNvCxnSpPr>
          <p:nvPr/>
        </p:nvCxnSpPr>
        <p:spPr>
          <a:xfrm>
            <a:off x="4926724" y="4043855"/>
            <a:ext cx="1672484" cy="579903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20E3-3843-77BF-E8B2-5774A501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0" y="172529"/>
            <a:ext cx="10972800" cy="1604513"/>
          </a:xfrm>
        </p:spPr>
        <p:txBody>
          <a:bodyPr>
            <a:normAutofit/>
          </a:bodyPr>
          <a:lstStyle/>
          <a:p>
            <a:r>
              <a:rPr lang="en-US"/>
              <a:t>Frameworks: </a:t>
            </a:r>
            <a:r>
              <a:rPr lang="en-US" sz="2800">
                <a:solidFill>
                  <a:srgbClr val="0068B5"/>
                </a:solidFill>
                <a:latin typeface="+mn-lt"/>
              </a:rPr>
              <a:t>DirectML is industry standard for deploying AI on Windows OS with GPU/NPU accelerators</a:t>
            </a:r>
            <a:r>
              <a:rPr lang="en-US" sz="3100">
                <a:solidFill>
                  <a:srgbClr val="0068B5"/>
                </a:solidFill>
                <a:latin typeface="+mn-lt"/>
              </a:rPr>
              <a:t>.</a:t>
            </a:r>
            <a:endParaRPr lang="en-US">
              <a:solidFill>
                <a:srgbClr val="0068B5"/>
              </a:solidFill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1EA8000-BA49-FA1E-1DD8-8AEE4AA47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1" y="2146594"/>
            <a:ext cx="5054790" cy="3505923"/>
          </a:xfrm>
        </p:spPr>
        <p:txBody>
          <a:bodyPr>
            <a:normAutofit fontScale="55000" lnSpcReduction="20000"/>
          </a:bodyPr>
          <a:lstStyle/>
          <a:p>
            <a:r>
              <a:rPr lang="en-US" sz="3800"/>
              <a:t>Windows ML: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700" b="1"/>
              <a:t>Ease of development </a:t>
            </a:r>
            <a:r>
              <a:rPr lang="en-US" sz="2700"/>
              <a:t>– built into Windows 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700" b="1"/>
              <a:t>Broad hardware support </a:t>
            </a:r>
            <a:r>
              <a:rPr lang="en-US" sz="2700"/>
              <a:t>– GPU, NPU and CPU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700" b="1"/>
              <a:t>Flexibility</a:t>
            </a:r>
            <a:r>
              <a:rPr lang="en-US" sz="2700"/>
              <a:t> – evaluate your models locally on PC</a:t>
            </a:r>
          </a:p>
          <a:p>
            <a:r>
              <a:rPr lang="en-US" sz="3800"/>
              <a:t>ONNX Runtime: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b="1"/>
              <a:t>Cross-platform, cross-hardware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/>
              <a:t>Integrated into many frameworks</a:t>
            </a:r>
          </a:p>
          <a:p>
            <a:r>
              <a:rPr lang="en-US" sz="3800"/>
              <a:t>TensorFlow: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/>
              <a:t>Public Preview available for version: 1.15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b="1"/>
              <a:t>Inference and training</a:t>
            </a:r>
          </a:p>
          <a:p>
            <a:r>
              <a:rPr lang="en-US" sz="3800"/>
              <a:t>PyTorch: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/>
              <a:t>Public Preview available for version: 1.13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b="1"/>
              <a:t>Inference and training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97DF8-94E6-D5F0-A755-C5A27562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98" y="1904005"/>
            <a:ext cx="6136442" cy="39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246C51A-DE5C-8660-0077-8CDA2B83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85" y="966477"/>
            <a:ext cx="5600775" cy="2333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3E557-AA85-A2F7-0117-577B4B66E42B}"/>
              </a:ext>
            </a:extLst>
          </p:cNvPr>
          <p:cNvSpPr txBox="1"/>
          <p:nvPr/>
        </p:nvSpPr>
        <p:spPr>
          <a:xfrm>
            <a:off x="166778" y="1096060"/>
            <a:ext cx="4997449" cy="5662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Olive​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Hardware aware </a:t>
            </a:r>
            <a:r>
              <a:rPr lang="en-US" b="1">
                <a:cs typeface="Arial"/>
              </a:rPr>
              <a:t>model optimization </a:t>
            </a:r>
            <a:r>
              <a:rPr lang="en-US">
                <a:cs typeface="Arial"/>
              </a:rPr>
              <a:t>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WinML Dashboard​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b="1">
                <a:cs typeface="Arial"/>
              </a:rPr>
              <a:t>Graphic view </a:t>
            </a:r>
            <a:r>
              <a:rPr lang="en-US">
                <a:cs typeface="Arial"/>
              </a:rPr>
              <a:t>of model’s architecture​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b="1">
                <a:cs typeface="Arial"/>
              </a:rPr>
              <a:t>Conversion</a:t>
            </a:r>
            <a:r>
              <a:rPr lang="en-US">
                <a:cs typeface="Arial"/>
              </a:rPr>
              <a:t> from popular frameworks into ONNX format​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ONNXMLTools​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b="1">
                <a:cs typeface="Arial"/>
              </a:rPr>
              <a:t>Converts</a:t>
            </a:r>
            <a:r>
              <a:rPr lang="en-US">
                <a:cs typeface="Arial"/>
              </a:rPr>
              <a:t> models from popular frameworks into ONNX format​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WinMLRunner​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WinML framework consuming ONNX format to </a:t>
            </a:r>
            <a:r>
              <a:rPr lang="en-US" b="1">
                <a:cs typeface="Arial"/>
              </a:rPr>
              <a:t>evaluate performance</a:t>
            </a:r>
            <a:r>
              <a:rPr lang="en-US">
                <a:cs typeface="Arial"/>
              </a:rPr>
              <a:t> and </a:t>
            </a:r>
            <a:r>
              <a:rPr lang="en-US" b="1">
                <a:cs typeface="Arial"/>
              </a:rPr>
              <a:t>model completeness</a:t>
            </a:r>
            <a:r>
              <a:rPr lang="en-US">
                <a:cs typeface="Arial"/>
              </a:rPr>
              <a:t>​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>
                <a:cs typeface="Arial"/>
              </a:rPr>
              <a:t>PIX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Application DirectX calls </a:t>
            </a:r>
            <a:r>
              <a:rPr lang="en-US" b="1">
                <a:cs typeface="Arial"/>
              </a:rPr>
              <a:t>instrumentation</a:t>
            </a:r>
            <a:r>
              <a:rPr lang="en-US">
                <a:cs typeface="Arial"/>
              </a:rPr>
              <a:t> and work </a:t>
            </a:r>
            <a:r>
              <a:rPr lang="en-US" b="1">
                <a:cs typeface="Arial"/>
              </a:rPr>
              <a:t>visualization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Useful for </a:t>
            </a:r>
            <a:r>
              <a:rPr lang="en-US" b="1">
                <a:cs typeface="Arial"/>
              </a:rPr>
              <a:t>performance analysis</a:t>
            </a:r>
          </a:p>
          <a:p>
            <a:endParaRPr lang="en-US" sz="2000"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62BBEB-4305-1E5C-F751-B2BA4865EFB8}"/>
              </a:ext>
            </a:extLst>
          </p:cNvPr>
          <p:cNvCxnSpPr>
            <a:cxnSpLocks/>
          </p:cNvCxnSpPr>
          <p:nvPr/>
        </p:nvCxnSpPr>
        <p:spPr>
          <a:xfrm>
            <a:off x="3334407" y="1982140"/>
            <a:ext cx="2503978" cy="0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BDF9E8-53B4-309C-2B98-50AC5C6C911A}"/>
              </a:ext>
            </a:extLst>
          </p:cNvPr>
          <p:cNvSpPr txBox="1"/>
          <p:nvPr/>
        </p:nvSpPr>
        <p:spPr>
          <a:xfrm>
            <a:off x="380999" y="80397"/>
            <a:ext cx="116442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Tooling: </a:t>
            </a:r>
            <a:r>
              <a:rPr lang="en-US" sz="2800">
                <a:solidFill>
                  <a:srgbClr val="0068B5"/>
                </a:solidFill>
                <a:latin typeface="+mn-lt"/>
              </a:rPr>
              <a:t>Windows AI and DirectML ecosystem delivers broad set of tools, which helps improve and evaluate your AI workloads.</a:t>
            </a: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A7034-1322-9660-8BE8-B3F67CF0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85" y="3594539"/>
            <a:ext cx="5864883" cy="27408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2B4DEA-24B9-2C76-3014-82B3463DA3D8}"/>
              </a:ext>
            </a:extLst>
          </p:cNvPr>
          <p:cNvCxnSpPr>
            <a:cxnSpLocks/>
          </p:cNvCxnSpPr>
          <p:nvPr/>
        </p:nvCxnSpPr>
        <p:spPr>
          <a:xfrm>
            <a:off x="1248103" y="5342823"/>
            <a:ext cx="4498428" cy="0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372A153-66DD-4DCD-9F4A-97B2FB8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DirectML optimizations overview.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293A40-AD51-4281-A953-0D5B5C5DF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Methods used by DirectML to provide great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5255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5654-E28D-8F97-563F-6D07E002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4971393" cy="1199822"/>
          </a:xfrm>
        </p:spPr>
        <p:txBody>
          <a:bodyPr/>
          <a:lstStyle/>
          <a:p>
            <a:r>
              <a:rPr lang="en-US" sz="3200"/>
              <a:t>DirectML: </a:t>
            </a:r>
            <a:r>
              <a:rPr lang="en-US" sz="2800">
                <a:solidFill>
                  <a:srgbClr val="004A86"/>
                </a:solidFill>
              </a:rPr>
              <a:t>Performance is key</a:t>
            </a:r>
            <a:endParaRPr lang="en-US">
              <a:solidFill>
                <a:srgbClr val="004A8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35BB4-CCF9-FDE1-09F6-4D0C17D8E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880" y="1701809"/>
            <a:ext cx="4474652" cy="3704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Performance is key to adopt AI models into day-to-day use cases:</a:t>
            </a:r>
          </a:p>
          <a:p>
            <a:r>
              <a:rPr lang="en-US"/>
              <a:t>DirectML allows for </a:t>
            </a:r>
            <a:r>
              <a:rPr lang="en-US" b="1"/>
              <a:t>seamless integration </a:t>
            </a:r>
            <a:r>
              <a:rPr lang="en-US"/>
              <a:t>into DirectX 12 apps (including games)</a:t>
            </a:r>
          </a:p>
          <a:p>
            <a:r>
              <a:rPr lang="en-US" b="1"/>
              <a:t>Low latency </a:t>
            </a:r>
            <a:r>
              <a:rPr lang="en-US"/>
              <a:t>inference thanks to broad set of optimizations described in next slides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328033-AC48-36E5-F7A2-FE3D2D82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05" y="1380900"/>
            <a:ext cx="6849513" cy="40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0555C-349A-C791-B33C-C0393FB9FE49}"/>
              </a:ext>
            </a:extLst>
          </p:cNvPr>
          <p:cNvSpPr txBox="1"/>
          <p:nvPr/>
        </p:nvSpPr>
        <p:spPr>
          <a:xfrm>
            <a:off x="5867400" y="5477100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Super Resolution public demo: </a:t>
            </a:r>
            <a:r>
              <a:rPr lang="en-US">
                <a:hlinkClick r:id="rId4"/>
              </a:rPr>
              <a:t>link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756B-CBDE-C7E4-9C20-CDCF2A2D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2" y="79022"/>
            <a:ext cx="10972800" cy="1095555"/>
          </a:xfrm>
        </p:spPr>
        <p:txBody>
          <a:bodyPr>
            <a:normAutofit/>
          </a:bodyPr>
          <a:lstStyle/>
          <a:p>
            <a:r>
              <a:rPr lang="en-US" sz="3200"/>
              <a:t>General optimizations pt. 1: </a:t>
            </a:r>
            <a:r>
              <a:rPr lang="en-US" sz="2800">
                <a:solidFill>
                  <a:srgbClr val="0068B5"/>
                </a:solidFill>
              </a:rPr>
              <a:t>DirectML provides broad set of performance optimization opportunities for your AI model.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818E8-0E2B-42CE-8172-F0C5DFB2C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80" y="1660453"/>
            <a:ext cx="3845515" cy="3362724"/>
          </a:xfrm>
        </p:spPr>
        <p:txBody>
          <a:bodyPr>
            <a:normAutofit/>
          </a:bodyPr>
          <a:lstStyle/>
          <a:p>
            <a:r>
              <a:rPr lang="en-US" b="1"/>
              <a:t>Metacommands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Mechanism by which vendors can implement own versions of operations making best use of underlaying hardware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A2628-34A4-B95F-7472-2F89ECE93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22" y="1861019"/>
            <a:ext cx="6387190" cy="208692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E74345-7E9E-EDC0-9BF5-A9977F8815E6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898716" y="1638715"/>
            <a:ext cx="1" cy="273556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3DB7FA-353F-B778-5C13-7BAD3305A591}"/>
              </a:ext>
            </a:extLst>
          </p:cNvPr>
          <p:cNvSpPr txBox="1"/>
          <p:nvPr/>
        </p:nvSpPr>
        <p:spPr>
          <a:xfrm>
            <a:off x="6720478" y="1269383"/>
            <a:ext cx="23564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With Metacommand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B9471C-8E14-74BB-7040-256FD84FDF9F}"/>
              </a:ext>
            </a:extLst>
          </p:cNvPr>
          <p:cNvCxnSpPr>
            <a:cxnSpLocks/>
            <a:stCxn id="32" idx="2"/>
            <a:endCxn id="13" idx="0"/>
          </p:cNvCxnSpPr>
          <p:nvPr/>
        </p:nvCxnSpPr>
        <p:spPr>
          <a:xfrm>
            <a:off x="7898717" y="4170249"/>
            <a:ext cx="0" cy="227898"/>
          </a:xfrm>
          <a:prstGeom prst="straightConnector1">
            <a:avLst/>
          </a:prstGeom>
          <a:ln w="28575">
            <a:solidFill>
              <a:srgbClr val="4472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DF9556B-7725-C3EE-0AE4-1D65DAC1739F}"/>
              </a:ext>
            </a:extLst>
          </p:cNvPr>
          <p:cNvSpPr txBox="1"/>
          <p:nvPr/>
        </p:nvSpPr>
        <p:spPr>
          <a:xfrm>
            <a:off x="6685006" y="3831695"/>
            <a:ext cx="242742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/>
              <a:t>Without Metacommand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9AADB-A54A-009C-CC31-DFCAAF8F3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22" y="4398147"/>
            <a:ext cx="6387190" cy="19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Intel 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2021">
      <a:majorFont>
        <a:latin typeface="IntelOne Display Light"/>
        <a:ea typeface="Helvetica Neue"/>
        <a:cs typeface="Helvetica Neue"/>
      </a:majorFont>
      <a:minorFont>
        <a:latin typeface="IntelOne Text Ligh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brand-ppt-template (1)" id="{D1FD4282-8E8D-7F42-BC8A-A99EC679DECD}" vid="{1CC8D8C3-0D29-4A4E-A4A8-B2C57FCDFB6E}"/>
    </a:ext>
  </a:extLst>
</a:theme>
</file>

<file path=ppt/theme/theme2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 Intel One</Template>
  <TotalTime>0</TotalTime>
  <Words>820</Words>
  <Application>Microsoft Office PowerPoint</Application>
  <PresentationFormat>Widescreen</PresentationFormat>
  <Paragraphs>133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IntelOne Text</vt:lpstr>
      <vt:lpstr>Arial</vt:lpstr>
      <vt:lpstr>IntelOne Display Light</vt:lpstr>
      <vt:lpstr>IntelOne Text Light</vt:lpstr>
      <vt:lpstr>Wingdings</vt:lpstr>
      <vt:lpstr>Helvetica Neue Medium</vt:lpstr>
      <vt:lpstr>IntelOne Display Regular</vt:lpstr>
      <vt:lpstr>Intel Clear</vt:lpstr>
      <vt:lpstr>Theme1</vt:lpstr>
      <vt:lpstr>Accelerate AI performance with DirectML on Intel Hardware</vt:lpstr>
      <vt:lpstr>Agenda</vt:lpstr>
      <vt:lpstr>Windows AI ecosystem overview.</vt:lpstr>
      <vt:lpstr>DirectML: Low-level API for high performance machine learning, supported by all DirectX 12 compatible hardware.</vt:lpstr>
      <vt:lpstr>Frameworks: DirectML is industry standard for deploying AI on Windows OS with GPU/NPU accelerators.</vt:lpstr>
      <vt:lpstr>PowerPoint Presentation</vt:lpstr>
      <vt:lpstr>DirectML optimizations overview.</vt:lpstr>
      <vt:lpstr>DirectML: Performance is key</vt:lpstr>
      <vt:lpstr>General optimizations pt. 1: DirectML provides broad set of performance optimization opportunities for your AI model.</vt:lpstr>
      <vt:lpstr>General optimizations pt. 2: DirectML provides broad set of performance optimization opportunities for your AI model.</vt:lpstr>
      <vt:lpstr>Performance considerations: Get best performance out of your DirectML AI model on Intel GPU hardware.</vt:lpstr>
      <vt:lpstr>Guide on how to bring your AI model at scale with DirectML.</vt:lpstr>
      <vt:lpstr>3-step guide: These three steps are a powerful combo to deploy your AI model.</vt:lpstr>
      <vt:lpstr>Stable Diffusion 1.5: Presents on how easy it is to get optimized AI model working at scale with DirectML.</vt:lpstr>
      <vt:lpstr>Summary</vt:lpstr>
      <vt:lpstr>Why use DirectML in AI PC era?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2024-03-26T10:29:55Z</dcterms:created>
  <dcterms:modified xsi:type="dcterms:W3CDTF">2024-03-26T10:30:43Z</dcterms:modified>
</cp:coreProperties>
</file>