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6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172B7-98E5-4C61-B8D5-6ABFB9B79FD3}" type="datetimeFigureOut">
              <a:rPr lang="pl-PL" smtClean="0"/>
              <a:t>04.04.2024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6FC50-DC46-4205-A3A2-90CDCCE9C7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10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6FC50-DC46-4205-A3A2-90CDCCE9C7C2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862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81040" y="837000"/>
            <a:ext cx="7981920" cy="3450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581040" y="837000"/>
            <a:ext cx="7981920" cy="3450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581040" y="837000"/>
            <a:ext cx="7981920" cy="3450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81040" y="837000"/>
            <a:ext cx="7981920" cy="3450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rm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B5DCAF96-6FF9-4D9D-815D-73AA07E3D727}" type="slidenum">
              <a:rPr lang="pl" sz="1000" b="0" strike="noStrike" spc="-1">
                <a:solidFill>
                  <a:srgbClr val="595959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20;p5"/>
          <p:cNvPicPr/>
          <p:nvPr/>
        </p:nvPicPr>
        <p:blipFill>
          <a:blip r:embed="rId14"/>
          <a:stretch/>
        </p:blipFill>
        <p:spPr>
          <a:xfrm rot="10800000" flipH="1">
            <a:off x="0" y="3596040"/>
            <a:ext cx="9143640" cy="154728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rm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0E2ABD4-E2BE-4623-B96F-76E97FCE2C7D}" type="slidenum">
              <a:rPr lang="pl" sz="1000" b="0" strike="noStrike" spc="-1">
                <a:solidFill>
                  <a:srgbClr val="595959"/>
                </a:solidFill>
                <a:latin typeface="Lato Light"/>
                <a:ea typeface="Lato Light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  <p:pic>
        <p:nvPicPr>
          <p:cNvPr id="41" name="Google Shape;22;p5"/>
          <p:cNvPicPr/>
          <p:nvPr/>
        </p:nvPicPr>
        <p:blipFill>
          <a:blip r:embed="rId15"/>
          <a:srcRect t="5549" b="5549"/>
          <a:stretch/>
        </p:blipFill>
        <p:spPr>
          <a:xfrm>
            <a:off x="171000" y="4742280"/>
            <a:ext cx="1259640" cy="234720"/>
          </a:xfrm>
          <a:prstGeom prst="rect">
            <a:avLst/>
          </a:prstGeom>
          <a:ln>
            <a:noFill/>
          </a:ln>
        </p:spPr>
      </p:pic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464040" y="140400"/>
            <a:ext cx="8156520" cy="57240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rm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61A57B0-2B03-40E5-A20D-580C026D4F6F}" type="slidenum">
              <a:rPr lang="pl" sz="1000" b="0" strike="noStrike" spc="-1">
                <a:solidFill>
                  <a:srgbClr val="595959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  <p:pic>
        <p:nvPicPr>
          <p:cNvPr id="81" name="Google Shape;13;p3"/>
          <p:cNvPicPr/>
          <p:nvPr/>
        </p:nvPicPr>
        <p:blipFill>
          <a:blip r:embed="rId14"/>
          <a:srcRect t="5549" b="5549"/>
          <a:stretch/>
        </p:blipFill>
        <p:spPr>
          <a:xfrm>
            <a:off x="171000" y="4742280"/>
            <a:ext cx="1259640" cy="234720"/>
          </a:xfrm>
          <a:prstGeom prst="rect">
            <a:avLst/>
          </a:prstGeom>
          <a:ln>
            <a:noFill/>
          </a:ln>
        </p:spPr>
      </p:pic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464040" y="140400"/>
            <a:ext cx="8156520" cy="57240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0" y="2129040"/>
            <a:ext cx="9143640" cy="3014280"/>
          </a:xfrm>
          <a:prstGeom prst="rect">
            <a:avLst/>
          </a:prstGeom>
          <a:solidFill>
            <a:srgbClr val="00B0E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PlaceHolder 2"/>
          <p:cNvSpPr>
            <a:spLocks noGrp="1"/>
          </p:cNvSpPr>
          <p:nvPr>
            <p:ph type="title"/>
          </p:nvPr>
        </p:nvSpPr>
        <p:spPr>
          <a:xfrm>
            <a:off x="581040" y="837000"/>
            <a:ext cx="7981920" cy="74412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r>
              <a:rPr lang="en-US" sz="30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pic>
        <p:nvPicPr>
          <p:cNvPr id="122" name="Google Shape;56;p11"/>
          <p:cNvPicPr/>
          <p:nvPr/>
        </p:nvPicPr>
        <p:blipFill>
          <a:blip r:embed="rId14"/>
          <a:stretch/>
        </p:blipFill>
        <p:spPr>
          <a:xfrm>
            <a:off x="581040" y="2700000"/>
            <a:ext cx="1645560" cy="304200"/>
          </a:xfrm>
          <a:prstGeom prst="rect">
            <a:avLst/>
          </a:prstGeom>
          <a:ln>
            <a:noFill/>
          </a:ln>
        </p:spPr>
      </p:pic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reddit.com/r/ProgrammerHumor/comments/12k3v91/now_you_have_someone_to_code_it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bservablehq.com/@ayhanfuat/the-fall-of-stack-overflow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dium-ai/pr-agent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dium-ai/pr-agent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dium-ai/pr-agen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dium-ai/pr-agent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dium-ai/pr-agent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dium-ai/pr-agen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odium-ai/pr-agent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odium-ai/pr-agent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leric.io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github.com/ShishirPatil/gorilla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promptingguide.ai/research/llm-agents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github.com/microsoft/JARVIS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eepsense.ai/blog/" TargetMode="Externa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paperswithcode.com/sota/code-generation-on-humaneval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ognition-labs.com/introducing-devin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github.com/gpt-engineer-org/gpt-engineer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cognition-labs.com/introducing-devin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github.com/princeton-nlp/swe-agent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odium-ai/pr-agent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techradar.com/pro/nvidia-ceo-predicts-the-death-of-coding-jensen-huang-says-ai-will-do-the-work-so-kids-dont-need-to-learn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pinatafarm.com/memegenerator/4a771794-6d5a-42ef-a1c8-7744545233d8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96;p19"/>
          <p:cNvPicPr/>
          <p:nvPr/>
        </p:nvPicPr>
        <p:blipFill>
          <a:blip r:embed="rId2"/>
          <a:srcRect l="9992" r="16136"/>
          <a:stretch/>
        </p:blipFill>
        <p:spPr>
          <a:xfrm>
            <a:off x="3445560" y="0"/>
            <a:ext cx="5698080" cy="5142960"/>
          </a:xfrm>
          <a:prstGeom prst="rect">
            <a:avLst/>
          </a:prstGeom>
          <a:ln>
            <a:noFill/>
          </a:ln>
        </p:spPr>
      </p:pic>
      <p:pic>
        <p:nvPicPr>
          <p:cNvPr id="161" name="Google Shape;97;p19"/>
          <p:cNvPicPr/>
          <p:nvPr/>
        </p:nvPicPr>
        <p:blipFill>
          <a:blip r:embed="rId3"/>
          <a:srcRect l="8"/>
          <a:stretch/>
        </p:blipFill>
        <p:spPr>
          <a:xfrm flipH="1">
            <a:off x="360" y="0"/>
            <a:ext cx="4571640" cy="5143320"/>
          </a:xfrm>
          <a:prstGeom prst="rect">
            <a:avLst/>
          </a:prstGeom>
          <a:ln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314280" y="837720"/>
            <a:ext cx="5943600" cy="3467520"/>
          </a:xfrm>
          <a:prstGeom prst="roundRect">
            <a:avLst>
              <a:gd name="adj" fmla="val 3980"/>
            </a:avLst>
          </a:prstGeom>
          <a:solidFill>
            <a:srgbClr val="FFFFFF">
              <a:alpha val="92000"/>
            </a:srgbClr>
          </a:solidFill>
          <a:ln w="19080">
            <a:solidFill>
              <a:srgbClr val="00B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63" name="CustomShape 2"/>
          <p:cNvSpPr/>
          <p:nvPr/>
        </p:nvSpPr>
        <p:spPr>
          <a:xfrm>
            <a:off x="548640" y="2296440"/>
            <a:ext cx="5575320" cy="18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800" b="1" strike="noStrike" spc="-1">
                <a:solidFill>
                  <a:srgbClr val="00B0E0"/>
                </a:solidFill>
                <a:latin typeface="Lato"/>
                <a:ea typeface="Lato"/>
              </a:rPr>
              <a:t>I’ve tried various AI-based code writing tools so you don’t have to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800" b="0" strike="noStrike" spc="-1">
              <a:latin typeface="Arial"/>
            </a:endParaRPr>
          </a:p>
        </p:txBody>
      </p:sp>
      <p:pic>
        <p:nvPicPr>
          <p:cNvPr id="164" name="Google Shape;100;p19"/>
          <p:cNvPicPr/>
          <p:nvPr/>
        </p:nvPicPr>
        <p:blipFill>
          <a:blip r:embed="rId4"/>
          <a:srcRect t="5711" b="5711"/>
          <a:stretch/>
        </p:blipFill>
        <p:spPr>
          <a:xfrm>
            <a:off x="682200" y="1291680"/>
            <a:ext cx="2720160" cy="505800"/>
          </a:xfrm>
          <a:prstGeom prst="rect">
            <a:avLst/>
          </a:prstGeom>
          <a:ln>
            <a:noFill/>
          </a:ln>
        </p:spPr>
      </p:pic>
      <p:sp>
        <p:nvSpPr>
          <p:cNvPr id="165" name="CustomShape 3"/>
          <p:cNvSpPr/>
          <p:nvPr/>
        </p:nvSpPr>
        <p:spPr>
          <a:xfrm>
            <a:off x="550800" y="3440880"/>
            <a:ext cx="3933360" cy="39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00000"/>
                </a:solidFill>
                <a:latin typeface="Lato"/>
                <a:ea typeface="Lato"/>
              </a:rPr>
              <a:t>Maks Operlejn | ML Engineer @ deepsense.ai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550800" y="3794400"/>
            <a:ext cx="3876840" cy="39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420" b="0" strike="noStrike" spc="-1">
                <a:solidFill>
                  <a:srgbClr val="000000"/>
                </a:solidFill>
                <a:latin typeface="Lato"/>
                <a:ea typeface="Lato"/>
              </a:rPr>
              <a:t>April 5th, 2024</a:t>
            </a:r>
            <a:endParaRPr lang="en-US" sz="1420" b="0" strike="noStrike" spc="-1">
              <a:latin typeface="Arial"/>
            </a:endParaRPr>
          </a:p>
        </p:txBody>
      </p:sp>
      <p:pic>
        <p:nvPicPr>
          <p:cNvPr id="167" name="Google Shape;103;p19"/>
          <p:cNvPicPr/>
          <p:nvPr/>
        </p:nvPicPr>
        <p:blipFill>
          <a:blip r:embed="rId5"/>
          <a:srcRect r="74702"/>
          <a:stretch/>
        </p:blipFill>
        <p:spPr>
          <a:xfrm>
            <a:off x="8290080" y="4305600"/>
            <a:ext cx="738000" cy="72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544680" y="758520"/>
            <a:ext cx="4401720" cy="5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spcAft>
                <a:spcPts val="499"/>
              </a:spcAft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strengths and features: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544680" y="758520"/>
            <a:ext cx="4401720" cy="88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strengths and features: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completion (duh)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13" name="Google Shape;189;p29"/>
          <p:cNvPicPr/>
          <p:nvPr/>
        </p:nvPicPr>
        <p:blipFill>
          <a:blip r:embed="rId2"/>
          <a:stretch/>
        </p:blipFill>
        <p:spPr>
          <a:xfrm>
            <a:off x="4871880" y="1101960"/>
            <a:ext cx="3495240" cy="98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544680" y="758520"/>
            <a:ext cx="4401720" cy="120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strengths and features: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completion (duh)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Context-aware completion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16" name="Google Shape;196;p30"/>
          <p:cNvPicPr/>
          <p:nvPr/>
        </p:nvPicPr>
        <p:blipFill>
          <a:blip r:embed="rId2"/>
          <a:stretch/>
        </p:blipFill>
        <p:spPr>
          <a:xfrm>
            <a:off x="4024080" y="1227960"/>
            <a:ext cx="4891320" cy="221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544680" y="758520"/>
            <a:ext cx="4401720" cy="152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strengths and features: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completion (duh)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Context-aware completion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 from neighboring tabs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19" name="Google Shape;203;p31"/>
          <p:cNvPicPr/>
          <p:nvPr/>
        </p:nvPicPr>
        <p:blipFill>
          <a:blip r:embed="rId2"/>
          <a:stretch/>
        </p:blipFill>
        <p:spPr>
          <a:xfrm>
            <a:off x="3962520" y="1248480"/>
            <a:ext cx="5339880" cy="264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544680" y="758520"/>
            <a:ext cx="4401720" cy="21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strengths and features: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completion (duh)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Context-aware completion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 from neighboring tabs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Great for docstrings, tests, repetitive 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and dull tasks (but not only)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22" name="Google Shape;210;p32"/>
          <p:cNvPicPr/>
          <p:nvPr/>
        </p:nvPicPr>
        <p:blipFill>
          <a:blip r:embed="rId2"/>
          <a:stretch/>
        </p:blipFill>
        <p:spPr>
          <a:xfrm>
            <a:off x="4821480" y="990000"/>
            <a:ext cx="4163760" cy="227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544680" y="758520"/>
            <a:ext cx="4401720" cy="24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strengths and features: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completion (duh)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Context-aware completion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 from neighboring tabs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Great for docstrings, tests, repetitive 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and dull tasks (but not only)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Better coding practices = better completion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25" name="Google Shape;217;p33"/>
          <p:cNvPicPr/>
          <p:nvPr/>
        </p:nvPicPr>
        <p:blipFill>
          <a:blip r:embed="rId2"/>
          <a:stretch/>
        </p:blipFill>
        <p:spPr>
          <a:xfrm>
            <a:off x="4724280" y="912600"/>
            <a:ext cx="4498560" cy="275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544680" y="758520"/>
            <a:ext cx="4401720" cy="280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strengths and features: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completion (duh)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Context-aware completion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Context from neighboring tabs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Great for docstrings, tests, repetitive 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and dull tasks (but not only)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Better coding practices = better completion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Better prompting = better completion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28" name="Google Shape;224;p34"/>
          <p:cNvPicPr/>
          <p:nvPr/>
        </p:nvPicPr>
        <p:blipFill>
          <a:blip r:embed="rId2"/>
          <a:srcRect b="73416"/>
          <a:stretch/>
        </p:blipFill>
        <p:spPr>
          <a:xfrm>
            <a:off x="4800600" y="1254240"/>
            <a:ext cx="4187160" cy="531720"/>
          </a:xfrm>
          <a:prstGeom prst="rect">
            <a:avLst/>
          </a:prstGeom>
          <a:ln>
            <a:noFill/>
          </a:ln>
        </p:spPr>
      </p:pic>
      <p:pic>
        <p:nvPicPr>
          <p:cNvPr id="229" name="Google Shape;225;p34"/>
          <p:cNvPicPr/>
          <p:nvPr/>
        </p:nvPicPr>
        <p:blipFill>
          <a:blip r:embed="rId3"/>
          <a:srcRect b="73034"/>
          <a:stretch/>
        </p:blipFill>
        <p:spPr>
          <a:xfrm>
            <a:off x="4789080" y="2298240"/>
            <a:ext cx="4198680" cy="699120"/>
          </a:xfrm>
          <a:prstGeom prst="rect">
            <a:avLst/>
          </a:prstGeom>
          <a:ln>
            <a:noFill/>
          </a:ln>
        </p:spPr>
      </p:pic>
      <p:sp>
        <p:nvSpPr>
          <p:cNvPr id="230" name="CustomShape 3"/>
          <p:cNvSpPr/>
          <p:nvPr/>
        </p:nvSpPr>
        <p:spPr>
          <a:xfrm>
            <a:off x="6805800" y="1897200"/>
            <a:ext cx="176760" cy="2905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31" name="CustomShape 4"/>
          <p:cNvSpPr/>
          <p:nvPr/>
        </p:nvSpPr>
        <p:spPr>
          <a:xfrm>
            <a:off x="4402800" y="2448000"/>
            <a:ext cx="39708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1400" b="0" strike="noStrike" spc="-1">
                <a:solidFill>
                  <a:srgbClr val="000000"/>
                </a:solidFill>
                <a:latin typeface="Arial"/>
                <a:ea typeface="Arial"/>
              </a:rPr>
              <a:t>✅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4402800" y="1320120"/>
            <a:ext cx="39708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1400" b="0" strike="noStrike" spc="-1">
                <a:solidFill>
                  <a:srgbClr val="000000"/>
                </a:solidFill>
                <a:latin typeface="Arial"/>
                <a:ea typeface="Arial"/>
              </a:rPr>
              <a:t>❌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 Chat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544680" y="758520"/>
            <a:ext cx="7263720" cy="88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Chat is available for all users of Copilot!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Powered by GPT-4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35" name="Google Shape;235;p35"/>
          <p:cNvPicPr/>
          <p:nvPr/>
        </p:nvPicPr>
        <p:blipFill>
          <a:blip r:embed="rId2"/>
          <a:srcRect l="11604"/>
          <a:stretch/>
        </p:blipFill>
        <p:spPr>
          <a:xfrm>
            <a:off x="6006600" y="294840"/>
            <a:ext cx="2529720" cy="455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 Chat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44680" y="758520"/>
            <a:ext cx="7263720" cy="120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Chat is available for all users of Copilot!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Powered by GPT-4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Chat about your code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38" name="Google Shape;242;p36"/>
          <p:cNvPicPr/>
          <p:nvPr/>
        </p:nvPicPr>
        <p:blipFill>
          <a:blip r:embed="rId2"/>
          <a:stretch/>
        </p:blipFill>
        <p:spPr>
          <a:xfrm>
            <a:off x="1797480" y="1869480"/>
            <a:ext cx="5853960" cy="296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 Chat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544680" y="758520"/>
            <a:ext cx="7263720" cy="152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Chat is available for all users of Copilot!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Powered by GPT-4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Chat about your code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Many built-in commands - fix, explain, tests, simplify etc.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41" name="Google Shape;249;p37"/>
          <p:cNvPicPr/>
          <p:nvPr/>
        </p:nvPicPr>
        <p:blipFill>
          <a:blip r:embed="rId2"/>
          <a:stretch/>
        </p:blipFill>
        <p:spPr>
          <a:xfrm>
            <a:off x="2115720" y="2268720"/>
            <a:ext cx="5216760" cy="264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StackOverflow hegemony is over…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523160" y="461448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https://www.reddit.com/r/ProgrammerHumor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170" name="Google Shape;110;p20"/>
          <p:cNvPicPr/>
          <p:nvPr/>
        </p:nvPicPr>
        <p:blipFill>
          <a:blip r:embed="rId3"/>
          <a:stretch/>
        </p:blipFill>
        <p:spPr>
          <a:xfrm>
            <a:off x="999360" y="1107000"/>
            <a:ext cx="2786040" cy="2703960"/>
          </a:xfrm>
          <a:prstGeom prst="rect">
            <a:avLst/>
          </a:prstGeom>
          <a:ln>
            <a:noFill/>
          </a:ln>
        </p:spPr>
      </p:pic>
      <p:pic>
        <p:nvPicPr>
          <p:cNvPr id="171" name="Google Shape;111;p20"/>
          <p:cNvPicPr/>
          <p:nvPr/>
        </p:nvPicPr>
        <p:blipFill>
          <a:blip r:embed="rId4"/>
          <a:stretch/>
        </p:blipFill>
        <p:spPr>
          <a:xfrm>
            <a:off x="4241520" y="1030680"/>
            <a:ext cx="3752280" cy="2929320"/>
          </a:xfrm>
          <a:prstGeom prst="rect">
            <a:avLst/>
          </a:prstGeom>
          <a:ln>
            <a:noFill/>
          </a:ln>
        </p:spPr>
      </p:pic>
      <p:sp>
        <p:nvSpPr>
          <p:cNvPr id="172" name="CustomShape 3"/>
          <p:cNvSpPr/>
          <p:nvPr/>
        </p:nvSpPr>
        <p:spPr>
          <a:xfrm>
            <a:off x="1995840" y="47880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5"/>
              </a:rPr>
              <a:t>https://observablehq.com/@ayhanfuat/the-fall-of-stack-overflow</a:t>
            </a: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 Chat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544680" y="758520"/>
            <a:ext cx="7263720" cy="21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Chat is available for all users of Copilot!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Powered by GPT-4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Chat about your code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Many built-in commands - fix, explain, tests, simplify etc.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Inline Chat</a:t>
            </a:r>
            <a:endParaRPr lang="en-US" sz="1400" b="0" strike="noStrike" spc="-1">
              <a:latin typeface="Arial"/>
            </a:endParaRPr>
          </a:p>
          <a:p>
            <a:pPr marL="9144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built-in commands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44" name="Google Shape;256;p38"/>
          <p:cNvPicPr/>
          <p:nvPr/>
        </p:nvPicPr>
        <p:blipFill>
          <a:blip r:embed="rId2"/>
          <a:stretch/>
        </p:blipFill>
        <p:spPr>
          <a:xfrm>
            <a:off x="1652400" y="2960640"/>
            <a:ext cx="5838480" cy="171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GitHub Copilot Chat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544680" y="758520"/>
            <a:ext cx="7263720" cy="24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 Chat is available for all users of Copilot!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Powered by GPT-4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Chat about your code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Many built-in commands - fix, explain, tests, simplify etc.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Inline Chat</a:t>
            </a:r>
            <a:endParaRPr lang="en-US" sz="1400" b="0" strike="noStrike" spc="-1">
              <a:latin typeface="Arial"/>
            </a:endParaRPr>
          </a:p>
          <a:p>
            <a:pPr marL="9144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built-in commands</a:t>
            </a:r>
            <a:endParaRPr lang="en-US" sz="1400" b="0" strike="noStrike" spc="-1">
              <a:latin typeface="Arial"/>
            </a:endParaRPr>
          </a:p>
          <a:p>
            <a:pPr marL="9144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own requests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47" name="Google Shape;263;p39"/>
          <p:cNvPicPr/>
          <p:nvPr/>
        </p:nvPicPr>
        <p:blipFill>
          <a:blip r:embed="rId2"/>
          <a:stretch/>
        </p:blipFill>
        <p:spPr>
          <a:xfrm>
            <a:off x="3404880" y="2605320"/>
            <a:ext cx="5258520" cy="206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Code completion tools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544680" y="758520"/>
            <a:ext cx="4401720" cy="251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Code completion tools ecosystem: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GitHub Copilot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Codeium (free alternative)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Cursor (IDE based on VSCode)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Tabnine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AlphaCode 2 (not published but apparently really good)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Amazon CodeWhisperer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  <a:spcAft>
                <a:spcPts val="499"/>
              </a:spcAft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And probably maaaany more.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50" name="Google Shape;270;p40"/>
          <p:cNvPicPr/>
          <p:nvPr/>
        </p:nvPicPr>
        <p:blipFill>
          <a:blip r:embed="rId2"/>
          <a:stretch/>
        </p:blipFill>
        <p:spPr>
          <a:xfrm>
            <a:off x="4908600" y="828360"/>
            <a:ext cx="1323360" cy="1323360"/>
          </a:xfrm>
          <a:prstGeom prst="rect">
            <a:avLst/>
          </a:prstGeom>
          <a:ln>
            <a:noFill/>
          </a:ln>
        </p:spPr>
      </p:pic>
      <p:pic>
        <p:nvPicPr>
          <p:cNvPr id="251" name="Google Shape;271;p40"/>
          <p:cNvPicPr/>
          <p:nvPr/>
        </p:nvPicPr>
        <p:blipFill>
          <a:blip r:embed="rId3"/>
          <a:stretch/>
        </p:blipFill>
        <p:spPr>
          <a:xfrm>
            <a:off x="6467040" y="1235520"/>
            <a:ext cx="1017360" cy="1017360"/>
          </a:xfrm>
          <a:prstGeom prst="rect">
            <a:avLst/>
          </a:prstGeom>
          <a:ln>
            <a:noFill/>
          </a:ln>
        </p:spPr>
      </p:pic>
      <p:pic>
        <p:nvPicPr>
          <p:cNvPr id="252" name="Google Shape;272;p40"/>
          <p:cNvPicPr/>
          <p:nvPr/>
        </p:nvPicPr>
        <p:blipFill>
          <a:blip r:embed="rId4"/>
          <a:stretch/>
        </p:blipFill>
        <p:spPr>
          <a:xfrm>
            <a:off x="6670080" y="2448360"/>
            <a:ext cx="1090440" cy="1090440"/>
          </a:xfrm>
          <a:prstGeom prst="rect">
            <a:avLst/>
          </a:prstGeom>
          <a:ln>
            <a:noFill/>
          </a:ln>
        </p:spPr>
      </p:pic>
      <p:pic>
        <p:nvPicPr>
          <p:cNvPr id="253" name="Google Shape;273;p40"/>
          <p:cNvPicPr/>
          <p:nvPr/>
        </p:nvPicPr>
        <p:blipFill>
          <a:blip r:embed="rId5"/>
          <a:stretch/>
        </p:blipFill>
        <p:spPr>
          <a:xfrm>
            <a:off x="4411800" y="2185920"/>
            <a:ext cx="1090440" cy="1090440"/>
          </a:xfrm>
          <a:prstGeom prst="rect">
            <a:avLst/>
          </a:prstGeom>
          <a:ln>
            <a:noFill/>
          </a:ln>
        </p:spPr>
      </p:pic>
      <p:pic>
        <p:nvPicPr>
          <p:cNvPr id="254" name="Google Shape;274;p40"/>
          <p:cNvPicPr/>
          <p:nvPr/>
        </p:nvPicPr>
        <p:blipFill>
          <a:blip r:embed="rId6"/>
          <a:srcRect r="75109"/>
          <a:stretch/>
        </p:blipFill>
        <p:spPr>
          <a:xfrm>
            <a:off x="5502600" y="1836360"/>
            <a:ext cx="1167120" cy="1344960"/>
          </a:xfrm>
          <a:prstGeom prst="rect">
            <a:avLst/>
          </a:prstGeom>
          <a:ln>
            <a:noFill/>
          </a:ln>
        </p:spPr>
      </p:pic>
      <p:pic>
        <p:nvPicPr>
          <p:cNvPr id="255" name="Google Shape;275;p40"/>
          <p:cNvPicPr/>
          <p:nvPr/>
        </p:nvPicPr>
        <p:blipFill>
          <a:blip r:embed="rId7"/>
          <a:stretch/>
        </p:blipFill>
        <p:spPr>
          <a:xfrm>
            <a:off x="4772880" y="3513600"/>
            <a:ext cx="1897200" cy="57240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1523160" y="4690800"/>
            <a:ext cx="7400520" cy="37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Iconduck</a:t>
            </a:r>
            <a:endParaRPr lang="en-US" sz="1100" b="0" strike="noStrike" spc="-1">
              <a:latin typeface="Arial"/>
            </a:endParaRPr>
          </a:p>
        </p:txBody>
      </p:sp>
      <p:pic>
        <p:nvPicPr>
          <p:cNvPr id="257" name="Google Shape;277;p40"/>
          <p:cNvPicPr/>
          <p:nvPr/>
        </p:nvPicPr>
        <p:blipFill>
          <a:blip r:embed="rId8"/>
          <a:stretch/>
        </p:blipFill>
        <p:spPr>
          <a:xfrm>
            <a:off x="2339640" y="1156320"/>
            <a:ext cx="216720" cy="216720"/>
          </a:xfrm>
          <a:prstGeom prst="rect">
            <a:avLst/>
          </a:prstGeom>
          <a:ln>
            <a:noFill/>
          </a:ln>
        </p:spPr>
      </p:pic>
      <p:pic>
        <p:nvPicPr>
          <p:cNvPr id="258" name="Google Shape;278;p40"/>
          <p:cNvPicPr/>
          <p:nvPr/>
        </p:nvPicPr>
        <p:blipFill>
          <a:blip r:embed="rId8"/>
          <a:stretch/>
        </p:blipFill>
        <p:spPr>
          <a:xfrm>
            <a:off x="3241440" y="1406520"/>
            <a:ext cx="216720" cy="21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Code completion tools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221120" y="1503360"/>
            <a:ext cx="700632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2000" b="1" i="1" strike="noStrike" spc="-1">
                <a:solidFill>
                  <a:srgbClr val="575757"/>
                </a:solidFill>
                <a:latin typeface="Lato"/>
                <a:ea typeface="Lato"/>
              </a:rPr>
              <a:t>My opinion?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2000" b="1" i="1" strike="noStrike" spc="-1">
                <a:solidFill>
                  <a:srgbClr val="00B0E0"/>
                </a:solidFill>
                <a:latin typeface="Lato"/>
                <a:ea typeface="Lato"/>
              </a:rPr>
              <a:t>Code completion tools are getting better and better </a:t>
            </a:r>
            <a:br/>
            <a:r>
              <a:rPr lang="pl" sz="2000" b="0" i="1" strike="noStrike" spc="-1">
                <a:solidFill>
                  <a:srgbClr val="00B0E0"/>
                </a:solidFill>
                <a:latin typeface="Lato Light"/>
                <a:ea typeface="Lato Light"/>
              </a:rPr>
              <a:t>It will become a standard, so learn it.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89;p42"/>
          <p:cNvPicPr/>
          <p:nvPr/>
        </p:nvPicPr>
        <p:blipFill>
          <a:blip r:embed="rId2"/>
          <a:srcRect l="8"/>
          <a:stretch/>
        </p:blipFill>
        <p:spPr>
          <a:xfrm flipH="1">
            <a:off x="360" y="0"/>
            <a:ext cx="4571640" cy="514332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314280" y="837720"/>
            <a:ext cx="5943600" cy="3467520"/>
          </a:xfrm>
          <a:prstGeom prst="roundRect">
            <a:avLst>
              <a:gd name="adj" fmla="val 3980"/>
            </a:avLst>
          </a:prstGeom>
          <a:solidFill>
            <a:srgbClr val="FFFFFF">
              <a:alpha val="92000"/>
            </a:srgbClr>
          </a:solidFill>
          <a:ln w="19080">
            <a:solidFill>
              <a:srgbClr val="00B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63" name="CustomShape 2"/>
          <p:cNvSpPr/>
          <p:nvPr/>
        </p:nvSpPr>
        <p:spPr>
          <a:xfrm>
            <a:off x="548640" y="2296440"/>
            <a:ext cx="557532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800" b="1" strike="noStrike" spc="-1">
                <a:solidFill>
                  <a:srgbClr val="00B0E0"/>
                </a:solidFill>
                <a:latin typeface="Lato"/>
                <a:ea typeface="Lato"/>
              </a:rPr>
              <a:t>Coding support tools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 rot="5400000">
            <a:off x="7238160" y="47052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65" name="CustomShape 4"/>
          <p:cNvSpPr/>
          <p:nvPr/>
        </p:nvSpPr>
        <p:spPr>
          <a:xfrm rot="5400000">
            <a:off x="7238160" y="199980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66" name="CustomShape 5"/>
          <p:cNvSpPr/>
          <p:nvPr/>
        </p:nvSpPr>
        <p:spPr>
          <a:xfrm rot="5400000">
            <a:off x="7238160" y="352908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267" name="Google Shape;295;p42"/>
          <p:cNvPicPr/>
          <p:nvPr/>
        </p:nvPicPr>
        <p:blipFill>
          <a:blip r:embed="rId3"/>
          <a:stretch/>
        </p:blipFill>
        <p:spPr>
          <a:xfrm>
            <a:off x="7404840" y="650880"/>
            <a:ext cx="783000" cy="783000"/>
          </a:xfrm>
          <a:prstGeom prst="rect">
            <a:avLst/>
          </a:prstGeom>
          <a:ln>
            <a:noFill/>
          </a:ln>
        </p:spPr>
      </p:pic>
      <p:pic>
        <p:nvPicPr>
          <p:cNvPr id="268" name="Google Shape;296;p42"/>
          <p:cNvPicPr/>
          <p:nvPr/>
        </p:nvPicPr>
        <p:blipFill>
          <a:blip r:embed="rId4"/>
          <a:stretch/>
        </p:blipFill>
        <p:spPr>
          <a:xfrm>
            <a:off x="7369200" y="3673800"/>
            <a:ext cx="853920" cy="853920"/>
          </a:xfrm>
          <a:prstGeom prst="rect">
            <a:avLst/>
          </a:prstGeom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</p:pic>
      <p:pic>
        <p:nvPicPr>
          <p:cNvPr id="269" name="Google Shape;297;p42"/>
          <p:cNvPicPr/>
          <p:nvPr/>
        </p:nvPicPr>
        <p:blipFill>
          <a:blip r:embed="rId5"/>
          <a:srcRect t="5711" b="5711"/>
          <a:stretch/>
        </p:blipFill>
        <p:spPr>
          <a:xfrm>
            <a:off x="682200" y="1291680"/>
            <a:ext cx="2720160" cy="505800"/>
          </a:xfrm>
          <a:prstGeom prst="rect">
            <a:avLst/>
          </a:prstGeom>
          <a:ln>
            <a:noFill/>
          </a:ln>
        </p:spPr>
      </p:pic>
      <p:pic>
        <p:nvPicPr>
          <p:cNvPr id="270" name="Google Shape;298;p42"/>
          <p:cNvPicPr/>
          <p:nvPr/>
        </p:nvPicPr>
        <p:blipFill>
          <a:blip r:embed="rId6"/>
          <a:stretch/>
        </p:blipFill>
        <p:spPr>
          <a:xfrm>
            <a:off x="7369200" y="2201760"/>
            <a:ext cx="853920" cy="80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392400" y="682200"/>
            <a:ext cx="542052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0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 for analysing your pull requests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73" name="Google Shape;305;p43"/>
          <p:cNvPicPr/>
          <p:nvPr/>
        </p:nvPicPr>
        <p:blipFill>
          <a:blip r:embed="rId2"/>
          <a:stretch/>
        </p:blipFill>
        <p:spPr>
          <a:xfrm>
            <a:off x="3699720" y="1249200"/>
            <a:ext cx="4982400" cy="2802600"/>
          </a:xfrm>
          <a:prstGeom prst="rect">
            <a:avLst/>
          </a:prstGeom>
          <a:ln>
            <a:noFill/>
          </a:ln>
        </p:spPr>
      </p:pic>
      <p:sp>
        <p:nvSpPr>
          <p:cNvPr id="274" name="CustomShape 3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3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392400" y="682200"/>
            <a:ext cx="5420520" cy="210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 for analysing your pull requests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GitHub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GitLab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BitBucket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Azure DevOps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Even locally 😊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77" name="Google Shape;313;p44"/>
          <p:cNvPicPr/>
          <p:nvPr/>
        </p:nvPicPr>
        <p:blipFill>
          <a:blip r:embed="rId2"/>
          <a:stretch/>
        </p:blipFill>
        <p:spPr>
          <a:xfrm>
            <a:off x="3699720" y="1249200"/>
            <a:ext cx="4982400" cy="2802600"/>
          </a:xfrm>
          <a:prstGeom prst="rect">
            <a:avLst/>
          </a:prstGeom>
          <a:ln>
            <a:noFill/>
          </a:ln>
        </p:spPr>
      </p:pic>
      <p:sp>
        <p:nvSpPr>
          <p:cNvPr id="278" name="CustomShape 3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3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392400" y="682200"/>
            <a:ext cx="5420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 for analysing your pull requests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/describe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81" name="Google Shape;321;p45"/>
          <p:cNvPicPr/>
          <p:nvPr/>
        </p:nvPicPr>
        <p:blipFill>
          <a:blip r:embed="rId2"/>
          <a:stretch/>
        </p:blipFill>
        <p:spPr>
          <a:xfrm>
            <a:off x="4037040" y="1112400"/>
            <a:ext cx="4388760" cy="3508200"/>
          </a:xfrm>
          <a:prstGeom prst="rect">
            <a:avLst/>
          </a:prstGeom>
          <a:ln>
            <a:noFill/>
          </a:ln>
        </p:spPr>
      </p:pic>
      <p:sp>
        <p:nvSpPr>
          <p:cNvPr id="282" name="CustomShape 3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3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392400" y="682200"/>
            <a:ext cx="542052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 for analysing your pull requests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/describe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/review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85" name="Google Shape;329;p46"/>
          <p:cNvPicPr/>
          <p:nvPr/>
        </p:nvPicPr>
        <p:blipFill>
          <a:blip r:embed="rId2"/>
          <a:stretch/>
        </p:blipFill>
        <p:spPr>
          <a:xfrm>
            <a:off x="3574440" y="1577880"/>
            <a:ext cx="5039280" cy="1746720"/>
          </a:xfrm>
          <a:prstGeom prst="rect">
            <a:avLst/>
          </a:prstGeom>
          <a:ln>
            <a:noFill/>
          </a:ln>
        </p:spPr>
      </p:pic>
      <p:sp>
        <p:nvSpPr>
          <p:cNvPr id="286" name="CustomShape 3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3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392400" y="682200"/>
            <a:ext cx="542052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 for analysing your pull requests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/describe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/review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/improve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89" name="Google Shape;337;p47"/>
          <p:cNvPicPr/>
          <p:nvPr/>
        </p:nvPicPr>
        <p:blipFill>
          <a:blip r:embed="rId2"/>
          <a:stretch/>
        </p:blipFill>
        <p:spPr>
          <a:xfrm>
            <a:off x="3301200" y="1593360"/>
            <a:ext cx="5509800" cy="182016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3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GPT-4? It kinda sucks.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Lex Fridman Podcast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175" name="Google Shape;119;p21"/>
          <p:cNvPicPr/>
          <p:nvPr/>
        </p:nvPicPr>
        <p:blipFill>
          <a:blip r:embed="rId2"/>
          <a:stretch/>
        </p:blipFill>
        <p:spPr>
          <a:xfrm>
            <a:off x="6064920" y="1545480"/>
            <a:ext cx="1774440" cy="1822320"/>
          </a:xfrm>
          <a:prstGeom prst="rect">
            <a:avLst/>
          </a:prstGeom>
          <a:ln>
            <a:noFill/>
          </a:ln>
        </p:spPr>
      </p:pic>
      <p:pic>
        <p:nvPicPr>
          <p:cNvPr id="176" name="Google Shape;120;p21"/>
          <p:cNvPicPr/>
          <p:nvPr/>
        </p:nvPicPr>
        <p:blipFill>
          <a:blip r:embed="rId3"/>
          <a:stretch/>
        </p:blipFill>
        <p:spPr>
          <a:xfrm>
            <a:off x="1043640" y="1439640"/>
            <a:ext cx="1287360" cy="975600"/>
          </a:xfrm>
          <a:prstGeom prst="rect">
            <a:avLst/>
          </a:prstGeom>
          <a:ln>
            <a:noFill/>
          </a:ln>
        </p:spPr>
      </p:pic>
      <p:sp>
        <p:nvSpPr>
          <p:cNvPr id="177" name="CustomShape 3"/>
          <p:cNvSpPr/>
          <p:nvPr/>
        </p:nvSpPr>
        <p:spPr>
          <a:xfrm>
            <a:off x="-37800" y="1931400"/>
            <a:ext cx="7006320" cy="107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1900" b="1" i="1" strike="noStrike" spc="-1">
                <a:solidFill>
                  <a:srgbClr val="575757"/>
                </a:solidFill>
                <a:latin typeface="Lato"/>
                <a:ea typeface="Lato"/>
              </a:rPr>
              <a:t>“I think it kinda sucks.”</a:t>
            </a:r>
            <a:endParaRPr lang="en-US" sz="1900" b="0" strike="noStrike" spc="-1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1600" b="0" i="1" strike="noStrike" spc="-1">
                <a:solidFill>
                  <a:srgbClr val="575757"/>
                </a:solidFill>
                <a:latin typeface="Lato Light"/>
                <a:ea typeface="Lato Light"/>
              </a:rPr>
              <a:t>Sam Altman, CEO of OpenAI</a:t>
            </a:r>
            <a:br/>
            <a:r>
              <a:rPr lang="pl" sz="1600" b="0" i="1" strike="noStrike" spc="-1">
                <a:solidFill>
                  <a:srgbClr val="00B0E0"/>
                </a:solidFill>
                <a:latin typeface="Lato Light"/>
                <a:ea typeface="Lato Light"/>
              </a:rPr>
              <a:t>on what are the most impressive capabilities of GPT-4.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392400" y="682200"/>
            <a:ext cx="5420520" cy="178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 for analysing your pull requests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/describe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/review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/improve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/generate_labels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93" name="Google Shape;345;p48"/>
          <p:cNvPicPr/>
          <p:nvPr/>
        </p:nvPicPr>
        <p:blipFill>
          <a:blip r:embed="rId2"/>
          <a:stretch/>
        </p:blipFill>
        <p:spPr>
          <a:xfrm>
            <a:off x="4783680" y="1766520"/>
            <a:ext cx="3544560" cy="80460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3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392400" y="682200"/>
            <a:ext cx="5420520" cy="337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 for analysing your pull requests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/describe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/review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/improve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i="1" strike="noStrike" spc="-1">
                <a:solidFill>
                  <a:srgbClr val="021D1B"/>
                </a:solidFill>
                <a:latin typeface="Lato"/>
                <a:ea typeface="Lato"/>
              </a:rPr>
              <a:t>/generate_labels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/add_docs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/update_changelog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/similar_issue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/check_ci_job</a:t>
            </a:r>
            <a:endParaRPr lang="en-US" sz="1400" b="0" strike="noStrike" spc="-1">
              <a:latin typeface="Arial"/>
            </a:endParaRPr>
          </a:p>
          <a:p>
            <a:pPr marL="13716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1" i="1" strike="noStrike" spc="-1">
                <a:solidFill>
                  <a:srgbClr val="021D1B"/>
                </a:solidFill>
                <a:latin typeface="Lato"/>
                <a:ea typeface="Lato"/>
              </a:rPr>
              <a:t>…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97" name="CustomShape 3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PR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1221120" y="1503360"/>
            <a:ext cx="7006320" cy="114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2000" b="1" i="1" strike="noStrike" spc="-1">
                <a:solidFill>
                  <a:srgbClr val="575757"/>
                </a:solidFill>
                <a:latin typeface="Lato"/>
                <a:ea typeface="Lato"/>
              </a:rPr>
              <a:t>My opinion?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2000" b="1" i="1" strike="noStrike" spc="-1">
                <a:solidFill>
                  <a:srgbClr val="00B0E0"/>
                </a:solidFill>
                <a:latin typeface="Lato"/>
                <a:ea typeface="Lato"/>
              </a:rPr>
              <a:t>It is significantly worse than a good human code review... </a:t>
            </a:r>
            <a:br/>
            <a:r>
              <a:rPr lang="pl" sz="1500" b="0" i="1" strike="noStrike" spc="-1">
                <a:solidFill>
                  <a:srgbClr val="00B0E0"/>
                </a:solidFill>
                <a:latin typeface="Lato Light"/>
                <a:ea typeface="Lato Light"/>
              </a:rPr>
              <a:t>for now </a:t>
            </a:r>
            <a:r>
              <a:rPr lang="pl" sz="15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😉</a:t>
            </a:r>
            <a:endParaRPr lang="en-US" sz="1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Cleric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https://cleric.io/</a:t>
            </a: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03" name="Google Shape;367;p51"/>
          <p:cNvPicPr/>
          <p:nvPr/>
        </p:nvPicPr>
        <p:blipFill>
          <a:blip r:embed="rId3"/>
          <a:stretch/>
        </p:blipFill>
        <p:spPr>
          <a:xfrm>
            <a:off x="546120" y="1940040"/>
            <a:ext cx="5713200" cy="2167200"/>
          </a:xfrm>
          <a:prstGeom prst="rect">
            <a:avLst/>
          </a:prstGeom>
          <a:ln>
            <a:noFill/>
          </a:ln>
        </p:spPr>
      </p:pic>
      <p:pic>
        <p:nvPicPr>
          <p:cNvPr id="304" name="Google Shape;368;p51"/>
          <p:cNvPicPr/>
          <p:nvPr/>
        </p:nvPicPr>
        <p:blipFill>
          <a:blip r:embed="rId4"/>
          <a:stretch/>
        </p:blipFill>
        <p:spPr>
          <a:xfrm>
            <a:off x="5302080" y="749160"/>
            <a:ext cx="3558600" cy="2131200"/>
          </a:xfrm>
          <a:prstGeom prst="rect">
            <a:avLst/>
          </a:prstGeom>
          <a:ln>
            <a:noFill/>
          </a:ln>
        </p:spPr>
      </p:pic>
      <p:sp>
        <p:nvSpPr>
          <p:cNvPr id="305" name="CustomShape 3"/>
          <p:cNvSpPr/>
          <p:nvPr/>
        </p:nvSpPr>
        <p:spPr>
          <a:xfrm>
            <a:off x="392400" y="682200"/>
            <a:ext cx="5420520" cy="67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AI site reliability engineer</a:t>
            </a:r>
            <a:endParaRPr lang="en-US" sz="1400" b="0" strike="noStrike" spc="-1">
              <a:latin typeface="Arial"/>
            </a:endParaRPr>
          </a:p>
          <a:p>
            <a:pPr marL="914400" lvl="1" indent="-317160">
              <a:lnSpc>
                <a:spcPct val="115000"/>
              </a:lnSpc>
              <a:buClr>
                <a:srgbClr val="000000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Root cause alerts from production applications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Gorilla - LLM for finding appropriate API calls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https://github.com/ShishirPatil/gorilla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  <p:pic>
        <p:nvPicPr>
          <p:cNvPr id="308" name="Google Shape;376;p52"/>
          <p:cNvPicPr/>
          <p:nvPr/>
        </p:nvPicPr>
        <p:blipFill>
          <a:blip r:embed="rId3"/>
          <a:stretch/>
        </p:blipFill>
        <p:spPr>
          <a:xfrm>
            <a:off x="1597320" y="838800"/>
            <a:ext cx="5598000" cy="346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81;p53"/>
          <p:cNvPicPr/>
          <p:nvPr/>
        </p:nvPicPr>
        <p:blipFill>
          <a:blip r:embed="rId2"/>
          <a:srcRect l="8"/>
          <a:stretch/>
        </p:blipFill>
        <p:spPr>
          <a:xfrm flipH="1">
            <a:off x="360" y="0"/>
            <a:ext cx="4571640" cy="5143320"/>
          </a:xfrm>
          <a:prstGeom prst="rect">
            <a:avLst/>
          </a:prstGeom>
          <a:ln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314280" y="837720"/>
            <a:ext cx="5943600" cy="3467520"/>
          </a:xfrm>
          <a:prstGeom prst="roundRect">
            <a:avLst>
              <a:gd name="adj" fmla="val 3980"/>
            </a:avLst>
          </a:prstGeom>
          <a:solidFill>
            <a:srgbClr val="FFFFFF">
              <a:alpha val="92000"/>
            </a:srgbClr>
          </a:solidFill>
          <a:ln w="19080">
            <a:solidFill>
              <a:srgbClr val="00B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11" name="CustomShape 2"/>
          <p:cNvSpPr/>
          <p:nvPr/>
        </p:nvSpPr>
        <p:spPr>
          <a:xfrm>
            <a:off x="548640" y="2296440"/>
            <a:ext cx="557532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800" b="1" strike="noStrike" spc="-1">
                <a:solidFill>
                  <a:srgbClr val="00B0E0"/>
                </a:solidFill>
                <a:latin typeface="Lato"/>
                <a:ea typeface="Lato"/>
              </a:rPr>
              <a:t>Coding agents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200" b="1" strike="noStrike" spc="-1">
                <a:solidFill>
                  <a:srgbClr val="7F7F7F"/>
                </a:solidFill>
                <a:latin typeface="Lato"/>
                <a:ea typeface="Lato"/>
              </a:rPr>
              <a:t>Fundamentals and our approach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312" name="CustomShape 3"/>
          <p:cNvSpPr/>
          <p:nvPr/>
        </p:nvSpPr>
        <p:spPr>
          <a:xfrm rot="5400000">
            <a:off x="7238160" y="47052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13" name="CustomShape 4"/>
          <p:cNvSpPr/>
          <p:nvPr/>
        </p:nvSpPr>
        <p:spPr>
          <a:xfrm rot="5400000">
            <a:off x="7238160" y="199980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14" name="CustomShape 5"/>
          <p:cNvSpPr/>
          <p:nvPr/>
        </p:nvSpPr>
        <p:spPr>
          <a:xfrm rot="5400000">
            <a:off x="7238160" y="352908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315" name="Google Shape;387;p53"/>
          <p:cNvPicPr/>
          <p:nvPr/>
        </p:nvPicPr>
        <p:blipFill>
          <a:blip r:embed="rId3"/>
          <a:stretch/>
        </p:blipFill>
        <p:spPr>
          <a:xfrm>
            <a:off x="7404840" y="650880"/>
            <a:ext cx="783000" cy="783000"/>
          </a:xfrm>
          <a:prstGeom prst="rect">
            <a:avLst/>
          </a:prstGeom>
          <a:ln>
            <a:noFill/>
          </a:ln>
        </p:spPr>
      </p:pic>
      <p:pic>
        <p:nvPicPr>
          <p:cNvPr id="316" name="Google Shape;388;p53"/>
          <p:cNvPicPr/>
          <p:nvPr/>
        </p:nvPicPr>
        <p:blipFill>
          <a:blip r:embed="rId4"/>
          <a:stretch/>
        </p:blipFill>
        <p:spPr>
          <a:xfrm>
            <a:off x="7369200" y="3673800"/>
            <a:ext cx="853920" cy="853920"/>
          </a:xfrm>
          <a:prstGeom prst="rect">
            <a:avLst/>
          </a:prstGeom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</p:pic>
      <p:pic>
        <p:nvPicPr>
          <p:cNvPr id="317" name="Google Shape;389;p53"/>
          <p:cNvPicPr/>
          <p:nvPr/>
        </p:nvPicPr>
        <p:blipFill>
          <a:blip r:embed="rId5"/>
          <a:srcRect t="5711" b="5711"/>
          <a:stretch/>
        </p:blipFill>
        <p:spPr>
          <a:xfrm>
            <a:off x="682200" y="1291680"/>
            <a:ext cx="2720160" cy="505800"/>
          </a:xfrm>
          <a:prstGeom prst="rect">
            <a:avLst/>
          </a:prstGeom>
          <a:ln>
            <a:noFill/>
          </a:ln>
        </p:spPr>
      </p:pic>
      <p:pic>
        <p:nvPicPr>
          <p:cNvPr id="318" name="Google Shape;390;p53"/>
          <p:cNvPicPr/>
          <p:nvPr/>
        </p:nvPicPr>
        <p:blipFill>
          <a:blip r:embed="rId6"/>
          <a:stretch/>
        </p:blipFill>
        <p:spPr>
          <a:xfrm>
            <a:off x="7369200" y="2201760"/>
            <a:ext cx="853920" cy="80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LLM Agents - fundamentals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https://www.promptingguide.ai/research/llm-agents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  <p:pic>
        <p:nvPicPr>
          <p:cNvPr id="321" name="Google Shape;397;p54"/>
          <p:cNvPicPr/>
          <p:nvPr/>
        </p:nvPicPr>
        <p:blipFill>
          <a:blip r:embed="rId3"/>
          <a:stretch/>
        </p:blipFill>
        <p:spPr>
          <a:xfrm>
            <a:off x="4596840" y="758880"/>
            <a:ext cx="4721040" cy="3147120"/>
          </a:xfrm>
          <a:prstGeom prst="rect">
            <a:avLst/>
          </a:prstGeom>
          <a:ln>
            <a:noFill/>
          </a:ln>
        </p:spPr>
      </p:pic>
      <p:sp>
        <p:nvSpPr>
          <p:cNvPr id="322" name="CustomShape 3"/>
          <p:cNvSpPr/>
          <p:nvPr/>
        </p:nvSpPr>
        <p:spPr>
          <a:xfrm>
            <a:off x="544680" y="758520"/>
            <a:ext cx="4401720" cy="318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LLM Agents usually contain these components: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User Request</a:t>
            </a: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 - A question or demand made by a user.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Agent Core</a:t>
            </a: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 - The central unit of the agent, serving as the coordinator.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Planning</a:t>
            </a: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 - Supports the agent in strategizing its upcoming actions.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Memory</a:t>
            </a: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 - Handles the agent's past actions.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Tools </a:t>
            </a: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- enables interaction with external environments (Wikipedia, Google or other external APIs)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Often LLM Agent is just LLM in the loop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Jarvis / HuggingGPT - automate AI task for you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https://github.com/microsoft/JARVIS</a:t>
            </a:r>
            <a:endParaRPr lang="en-US" sz="1100" b="0" strike="noStrike" spc="-1">
              <a:latin typeface="Arial"/>
            </a:endParaRPr>
          </a:p>
        </p:txBody>
      </p:sp>
      <p:pic>
        <p:nvPicPr>
          <p:cNvPr id="325" name="Google Shape;405;p55"/>
          <p:cNvPicPr/>
          <p:nvPr/>
        </p:nvPicPr>
        <p:blipFill>
          <a:blip r:embed="rId3"/>
          <a:stretch/>
        </p:blipFill>
        <p:spPr>
          <a:xfrm>
            <a:off x="2582280" y="688680"/>
            <a:ext cx="3953880" cy="393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392400" y="758520"/>
            <a:ext cx="5420520" cy="369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How far are we to automate professional Data Scientist?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We tested that on 7 projects such as: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detection of license plates in the image (CV)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text summarizer (NLP)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spotify genre classification (tabular)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Inputs: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 prompt with task description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 script to download a dataset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We created this agent during the last vacation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season, almost a year ago - 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 lot has changed since then 😉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328" name="Google Shape;412;p56"/>
          <p:cNvPicPr/>
          <p:nvPr/>
        </p:nvPicPr>
        <p:blipFill>
          <a:blip r:embed="rId2"/>
          <a:stretch/>
        </p:blipFill>
        <p:spPr>
          <a:xfrm>
            <a:off x="4858200" y="1543320"/>
            <a:ext cx="3887640" cy="259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Google Shape;418;p57"/>
          <p:cNvPicPr/>
          <p:nvPr/>
        </p:nvPicPr>
        <p:blipFill>
          <a:blip r:embed="rId2"/>
          <a:srcRect l="4587" t="9216" r="4543" b="9782"/>
          <a:stretch/>
        </p:blipFill>
        <p:spPr>
          <a:xfrm>
            <a:off x="639720" y="1541160"/>
            <a:ext cx="6123960" cy="2790720"/>
          </a:xfrm>
          <a:prstGeom prst="rect">
            <a:avLst/>
          </a:prstGeom>
          <a:ln>
            <a:noFill/>
          </a:ln>
        </p:spPr>
      </p:pic>
      <p:pic>
        <p:nvPicPr>
          <p:cNvPr id="331" name="Google Shape;419;p57"/>
          <p:cNvPicPr/>
          <p:nvPr/>
        </p:nvPicPr>
        <p:blipFill>
          <a:blip r:embed="rId3"/>
          <a:srcRect r="10950" b="91859"/>
          <a:stretch/>
        </p:blipFill>
        <p:spPr>
          <a:xfrm>
            <a:off x="5500800" y="48600"/>
            <a:ext cx="3479760" cy="434160"/>
          </a:xfrm>
          <a:prstGeom prst="rect">
            <a:avLst/>
          </a:prstGeom>
          <a:ln>
            <a:noFill/>
          </a:ln>
        </p:spPr>
      </p:pic>
      <p:sp>
        <p:nvSpPr>
          <p:cNvPr id="332" name="CustomShape 2"/>
          <p:cNvSpPr/>
          <p:nvPr/>
        </p:nvSpPr>
        <p:spPr>
          <a:xfrm>
            <a:off x="392400" y="682200"/>
            <a:ext cx="5420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User specifies the main objective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“Create an image classifier…”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Voyager - great example of LLM 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Google Shape;127;p22"/>
          <p:cNvPicPr/>
          <p:nvPr/>
        </p:nvPicPr>
        <p:blipFill>
          <a:blip r:embed="rId2"/>
          <a:stretch/>
        </p:blipFill>
        <p:spPr>
          <a:xfrm>
            <a:off x="4118040" y="1256760"/>
            <a:ext cx="4769640" cy="2941560"/>
          </a:xfrm>
          <a:prstGeom prst="rect">
            <a:avLst/>
          </a:prstGeom>
          <a:ln>
            <a:noFill/>
          </a:ln>
        </p:spPr>
      </p:pic>
      <p:sp>
        <p:nvSpPr>
          <p:cNvPr id="180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Wang et al., “VOYAGER: An Open-Ended Embodied Agent with Large Language Models”, 2024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181" name="Google Shape;129;p22"/>
          <p:cNvPicPr/>
          <p:nvPr/>
        </p:nvPicPr>
        <p:blipFill>
          <a:blip r:embed="rId3"/>
          <a:stretch/>
        </p:blipFill>
        <p:spPr>
          <a:xfrm>
            <a:off x="583920" y="1757520"/>
            <a:ext cx="3352320" cy="188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Google Shape;426;p58"/>
          <p:cNvPicPr/>
          <p:nvPr/>
        </p:nvPicPr>
        <p:blipFill>
          <a:blip r:embed="rId2"/>
          <a:srcRect l="4324" t="7916" r="4606" b="8033"/>
          <a:stretch/>
        </p:blipFill>
        <p:spPr>
          <a:xfrm>
            <a:off x="551520" y="1445040"/>
            <a:ext cx="5460840" cy="3179160"/>
          </a:xfrm>
          <a:prstGeom prst="rect">
            <a:avLst/>
          </a:prstGeom>
          <a:ln>
            <a:noFill/>
          </a:ln>
        </p:spPr>
      </p:pic>
      <p:pic>
        <p:nvPicPr>
          <p:cNvPr id="335" name="Google Shape;427;p58"/>
          <p:cNvPicPr/>
          <p:nvPr/>
        </p:nvPicPr>
        <p:blipFill>
          <a:blip r:embed="rId3"/>
          <a:srcRect r="10950" b="79551"/>
          <a:stretch/>
        </p:blipFill>
        <p:spPr>
          <a:xfrm>
            <a:off x="5500800" y="48600"/>
            <a:ext cx="3479760" cy="1091880"/>
          </a:xfrm>
          <a:prstGeom prst="rect">
            <a:avLst/>
          </a:prstGeom>
          <a:ln>
            <a:noFill/>
          </a:ln>
        </p:spPr>
      </p:pic>
      <p:sp>
        <p:nvSpPr>
          <p:cNvPr id="336" name="CustomShape 2"/>
          <p:cNvSpPr/>
          <p:nvPr/>
        </p:nvSpPr>
        <p:spPr>
          <a:xfrm>
            <a:off x="392400" y="682200"/>
            <a:ext cx="5420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Planner Agent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Create a plan in JSON format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Google Shape;434;p59"/>
          <p:cNvPicPr/>
          <p:nvPr/>
        </p:nvPicPr>
        <p:blipFill>
          <a:blip r:embed="rId2"/>
          <a:srcRect l="1105" r="10954" b="44843"/>
          <a:stretch/>
        </p:blipFill>
        <p:spPr>
          <a:xfrm>
            <a:off x="5544360" y="48600"/>
            <a:ext cx="3436200" cy="2946600"/>
          </a:xfrm>
          <a:prstGeom prst="rect">
            <a:avLst/>
          </a:prstGeom>
          <a:ln>
            <a:noFill/>
          </a:ln>
        </p:spPr>
      </p:pic>
      <p:pic>
        <p:nvPicPr>
          <p:cNvPr id="339" name="Google Shape;435;p59"/>
          <p:cNvPicPr/>
          <p:nvPr/>
        </p:nvPicPr>
        <p:blipFill>
          <a:blip r:embed="rId3"/>
          <a:srcRect l="4761" t="5801" r="4362" b="30435"/>
          <a:stretch/>
        </p:blipFill>
        <p:spPr>
          <a:xfrm>
            <a:off x="417960" y="1506600"/>
            <a:ext cx="5217480" cy="2896920"/>
          </a:xfrm>
          <a:prstGeom prst="rect">
            <a:avLst/>
          </a:prstGeom>
          <a:ln>
            <a:noFill/>
          </a:ln>
        </p:spPr>
      </p:pic>
      <p:sp>
        <p:nvSpPr>
          <p:cNvPr id="340" name="CustomShape 2"/>
          <p:cNvSpPr/>
          <p:nvPr/>
        </p:nvSpPr>
        <p:spPr>
          <a:xfrm>
            <a:off x="392400" y="682200"/>
            <a:ext cx="5420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Code Writer Agent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Enhanced code writing (based on context)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524160" y="2142720"/>
            <a:ext cx="1685160" cy="210240"/>
          </a:xfrm>
          <a:prstGeom prst="rect">
            <a:avLst/>
          </a:prstGeom>
          <a:noFill/>
          <a:ln w="1908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Google Shape;443;p60"/>
          <p:cNvPicPr/>
          <p:nvPr/>
        </p:nvPicPr>
        <p:blipFill>
          <a:blip r:embed="rId2"/>
          <a:srcRect l="1105" r="10954" b="32441"/>
          <a:stretch/>
        </p:blipFill>
        <p:spPr>
          <a:xfrm>
            <a:off x="5544360" y="48600"/>
            <a:ext cx="3436200" cy="3609720"/>
          </a:xfrm>
          <a:prstGeom prst="rect">
            <a:avLst/>
          </a:prstGeom>
          <a:ln>
            <a:noFill/>
          </a:ln>
        </p:spPr>
      </p:pic>
      <p:sp>
        <p:nvSpPr>
          <p:cNvPr id="344" name="CustomShape 2"/>
          <p:cNvSpPr/>
          <p:nvPr/>
        </p:nvSpPr>
        <p:spPr>
          <a:xfrm>
            <a:off x="392400" y="682200"/>
            <a:ext cx="542052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Code Refactorer Agent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Maybe some part of the code is repeated?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Maybe some imports are unused?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Maybe bad practices are seen?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6" name="Google Shape;450;p61"/>
          <p:cNvPicPr/>
          <p:nvPr/>
        </p:nvPicPr>
        <p:blipFill>
          <a:blip r:embed="rId2"/>
          <a:srcRect l="1105" r="10954" b="22247"/>
          <a:stretch/>
        </p:blipFill>
        <p:spPr>
          <a:xfrm>
            <a:off x="5544360" y="48600"/>
            <a:ext cx="3436200" cy="4154040"/>
          </a:xfrm>
          <a:prstGeom prst="rect">
            <a:avLst/>
          </a:prstGeom>
          <a:ln>
            <a:noFill/>
          </a:ln>
        </p:spPr>
      </p:pic>
      <p:sp>
        <p:nvSpPr>
          <p:cNvPr id="347" name="CustomShape 2"/>
          <p:cNvSpPr/>
          <p:nvPr/>
        </p:nvSpPr>
        <p:spPr>
          <a:xfrm>
            <a:off x="392400" y="682200"/>
            <a:ext cx="5420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Test Writer Agent</a:t>
            </a:r>
            <a:br/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coverage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9" name="Google Shape;457;p62"/>
          <p:cNvPicPr/>
          <p:nvPr/>
        </p:nvPicPr>
        <p:blipFill>
          <a:blip r:embed="rId2"/>
          <a:srcRect l="1105" r="10954" b="4652"/>
          <a:stretch/>
        </p:blipFill>
        <p:spPr>
          <a:xfrm>
            <a:off x="5544360" y="48600"/>
            <a:ext cx="3436200" cy="5094360"/>
          </a:xfrm>
          <a:prstGeom prst="rect">
            <a:avLst/>
          </a:prstGeom>
          <a:ln>
            <a:noFill/>
          </a:ln>
        </p:spPr>
      </p:pic>
      <p:sp>
        <p:nvSpPr>
          <p:cNvPr id="350" name="CustomShape 2"/>
          <p:cNvSpPr/>
          <p:nvPr/>
        </p:nvSpPr>
        <p:spPr>
          <a:xfrm>
            <a:off x="392400" y="682200"/>
            <a:ext cx="542052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Additional Files Writer Agent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00000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requirements.txt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README.md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…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392400" y="682200"/>
            <a:ext cx="4499640" cy="27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Results and insights: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Not bad, not really good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The code looks tutorial-based rather than production-ready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Non-deterministic results - sometimes it worked, sometimes it didn't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GPT-4 is sooo much better than GPT-3.5</a:t>
            </a:r>
            <a:endParaRPr lang="en-US" sz="1400" b="0" strike="noStrike" spc="-1">
              <a:latin typeface="Arial"/>
            </a:endParaRPr>
          </a:p>
          <a:p>
            <a:pPr marL="720000" lvl="1" indent="-317160">
              <a:lnSpc>
                <a:spcPct val="150000"/>
              </a:lnSpc>
              <a:buClr>
                <a:srgbClr val="021D1B"/>
              </a:buClr>
              <a:buFont typeface="Lato"/>
              <a:buChar char="○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Your agent is as good as your prompts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353" name="Google Shape;465;p63"/>
          <p:cNvPicPr/>
          <p:nvPr/>
        </p:nvPicPr>
        <p:blipFill>
          <a:blip r:embed="rId2"/>
          <a:stretch/>
        </p:blipFill>
        <p:spPr>
          <a:xfrm>
            <a:off x="4968720" y="1068480"/>
            <a:ext cx="3887640" cy="259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Our agent - Artificial Data Scientist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621000" y="682200"/>
            <a:ext cx="6586200" cy="24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What would we add with more time?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spcBef>
                <a:spcPts val="499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Human-feedback loop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execution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Test Driven Development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Self-reflection loop (based on agent’s own mistakes)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Test out different models (we tested out GPT-3.5, GPT-4 and Claude 2)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Integrate more tools (web searching, API integration)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If you want to know more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Google Shape;477;p65"/>
          <p:cNvPicPr/>
          <p:nvPr/>
        </p:nvPicPr>
        <p:blipFill>
          <a:blip r:embed="rId2"/>
          <a:stretch/>
        </p:blipFill>
        <p:spPr>
          <a:xfrm>
            <a:off x="1119600" y="858960"/>
            <a:ext cx="3517200" cy="1857600"/>
          </a:xfrm>
          <a:prstGeom prst="rect">
            <a:avLst/>
          </a:prstGeom>
          <a:ln>
            <a:noFill/>
          </a:ln>
        </p:spPr>
      </p:pic>
      <p:pic>
        <p:nvPicPr>
          <p:cNvPr id="358" name="Google Shape;478;p65"/>
          <p:cNvPicPr/>
          <p:nvPr/>
        </p:nvPicPr>
        <p:blipFill>
          <a:blip r:embed="rId3"/>
          <a:stretch/>
        </p:blipFill>
        <p:spPr>
          <a:xfrm>
            <a:off x="4896360" y="858960"/>
            <a:ext cx="3601080" cy="1917720"/>
          </a:xfrm>
          <a:prstGeom prst="rect">
            <a:avLst/>
          </a:prstGeom>
          <a:ln>
            <a:noFill/>
          </a:ln>
        </p:spPr>
      </p:pic>
      <p:pic>
        <p:nvPicPr>
          <p:cNvPr id="359" name="Google Shape;479;p65"/>
          <p:cNvPicPr/>
          <p:nvPr/>
        </p:nvPicPr>
        <p:blipFill>
          <a:blip r:embed="rId4"/>
          <a:stretch/>
        </p:blipFill>
        <p:spPr>
          <a:xfrm>
            <a:off x="2500200" y="2876760"/>
            <a:ext cx="4007520" cy="171396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5"/>
              </a:rPr>
              <a:t>https://deepsense.ai/blog/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485;p66"/>
          <p:cNvPicPr/>
          <p:nvPr/>
        </p:nvPicPr>
        <p:blipFill>
          <a:blip r:embed="rId2"/>
          <a:srcRect l="8"/>
          <a:stretch/>
        </p:blipFill>
        <p:spPr>
          <a:xfrm flipH="1">
            <a:off x="360" y="0"/>
            <a:ext cx="4571640" cy="5143320"/>
          </a:xfrm>
          <a:prstGeom prst="rect">
            <a:avLst/>
          </a:prstGeom>
          <a:ln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314280" y="837720"/>
            <a:ext cx="5943600" cy="3467520"/>
          </a:xfrm>
          <a:prstGeom prst="roundRect">
            <a:avLst>
              <a:gd name="adj" fmla="val 3980"/>
            </a:avLst>
          </a:prstGeom>
          <a:solidFill>
            <a:srgbClr val="FFFFFF">
              <a:alpha val="92000"/>
            </a:srgbClr>
          </a:solidFill>
          <a:ln w="19080">
            <a:solidFill>
              <a:srgbClr val="00B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63" name="CustomShape 2"/>
          <p:cNvSpPr/>
          <p:nvPr/>
        </p:nvSpPr>
        <p:spPr>
          <a:xfrm>
            <a:off x="548640" y="2296440"/>
            <a:ext cx="557532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800" b="1" strike="noStrike" spc="-1">
                <a:solidFill>
                  <a:srgbClr val="00B0E0"/>
                </a:solidFill>
                <a:latin typeface="Lato"/>
                <a:ea typeface="Lato"/>
              </a:rPr>
              <a:t>Coding agents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200" b="1" strike="noStrike" spc="-1">
                <a:solidFill>
                  <a:srgbClr val="7F7F7F"/>
                </a:solidFill>
                <a:latin typeface="Lato"/>
                <a:ea typeface="Lato"/>
              </a:rPr>
              <a:t>Literature (and industry) review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364" name="CustomShape 3"/>
          <p:cNvSpPr/>
          <p:nvPr/>
        </p:nvSpPr>
        <p:spPr>
          <a:xfrm rot="5400000">
            <a:off x="7238160" y="47052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65" name="CustomShape 4"/>
          <p:cNvSpPr/>
          <p:nvPr/>
        </p:nvSpPr>
        <p:spPr>
          <a:xfrm rot="5400000">
            <a:off x="7238160" y="199980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66" name="CustomShape 5"/>
          <p:cNvSpPr/>
          <p:nvPr/>
        </p:nvSpPr>
        <p:spPr>
          <a:xfrm rot="5400000">
            <a:off x="7238160" y="352908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367" name="Google Shape;491;p66"/>
          <p:cNvPicPr/>
          <p:nvPr/>
        </p:nvPicPr>
        <p:blipFill>
          <a:blip r:embed="rId3"/>
          <a:stretch/>
        </p:blipFill>
        <p:spPr>
          <a:xfrm>
            <a:off x="7404840" y="650880"/>
            <a:ext cx="783000" cy="783000"/>
          </a:xfrm>
          <a:prstGeom prst="rect">
            <a:avLst/>
          </a:prstGeom>
          <a:ln>
            <a:noFill/>
          </a:ln>
        </p:spPr>
      </p:pic>
      <p:pic>
        <p:nvPicPr>
          <p:cNvPr id="368" name="Google Shape;492;p66"/>
          <p:cNvPicPr/>
          <p:nvPr/>
        </p:nvPicPr>
        <p:blipFill>
          <a:blip r:embed="rId4"/>
          <a:stretch/>
        </p:blipFill>
        <p:spPr>
          <a:xfrm>
            <a:off x="7369200" y="3673800"/>
            <a:ext cx="853920" cy="853920"/>
          </a:xfrm>
          <a:prstGeom prst="rect">
            <a:avLst/>
          </a:prstGeom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</p:pic>
      <p:pic>
        <p:nvPicPr>
          <p:cNvPr id="369" name="Google Shape;493;p66"/>
          <p:cNvPicPr/>
          <p:nvPr/>
        </p:nvPicPr>
        <p:blipFill>
          <a:blip r:embed="rId5"/>
          <a:srcRect t="5711" b="5711"/>
          <a:stretch/>
        </p:blipFill>
        <p:spPr>
          <a:xfrm>
            <a:off x="682200" y="1291680"/>
            <a:ext cx="2720160" cy="505800"/>
          </a:xfrm>
          <a:prstGeom prst="rect">
            <a:avLst/>
          </a:prstGeom>
          <a:ln>
            <a:noFill/>
          </a:ln>
        </p:spPr>
      </p:pic>
      <p:pic>
        <p:nvPicPr>
          <p:cNvPr id="370" name="Google Shape;494;p66"/>
          <p:cNvPicPr/>
          <p:nvPr/>
        </p:nvPicPr>
        <p:blipFill>
          <a:blip r:embed="rId6"/>
          <a:stretch/>
        </p:blipFill>
        <p:spPr>
          <a:xfrm>
            <a:off x="7369200" y="2201760"/>
            <a:ext cx="853920" cy="80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HumanEval Code Generation benchmark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https://paperswithcode.com/sota/code-generation-on-humaneval</a:t>
            </a: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73" name="Google Shape;501;p67"/>
          <p:cNvPicPr/>
          <p:nvPr/>
        </p:nvPicPr>
        <p:blipFill>
          <a:blip r:embed="rId3"/>
          <a:srcRect b="9057"/>
          <a:stretch/>
        </p:blipFill>
        <p:spPr>
          <a:xfrm>
            <a:off x="1844640" y="712800"/>
            <a:ext cx="5103360" cy="384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Devin will steal our job?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1523160" y="4614480"/>
            <a:ext cx="7400520" cy="53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https://www.cognition-labs.com/introducing-devin</a:t>
            </a: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	Twitter/X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184" name="Google Shape;136;p23"/>
          <p:cNvPicPr/>
          <p:nvPr/>
        </p:nvPicPr>
        <p:blipFill>
          <a:blip r:embed="rId3"/>
          <a:stretch/>
        </p:blipFill>
        <p:spPr>
          <a:xfrm>
            <a:off x="1193400" y="1051560"/>
            <a:ext cx="5673960" cy="3192480"/>
          </a:xfrm>
          <a:prstGeom prst="rect">
            <a:avLst/>
          </a:prstGeom>
          <a:ln>
            <a:noFill/>
          </a:ln>
        </p:spPr>
      </p:pic>
      <p:pic>
        <p:nvPicPr>
          <p:cNvPr id="185" name="Google Shape;137;p23"/>
          <p:cNvPicPr/>
          <p:nvPr/>
        </p:nvPicPr>
        <p:blipFill>
          <a:blip r:embed="rId4"/>
          <a:srcRect t="34565" b="34590"/>
          <a:stretch/>
        </p:blipFill>
        <p:spPr>
          <a:xfrm>
            <a:off x="5457960" y="2181600"/>
            <a:ext cx="2580480" cy="795240"/>
          </a:xfrm>
          <a:prstGeom prst="rect">
            <a:avLst/>
          </a:prstGeom>
          <a:ln>
            <a:noFill/>
          </a:ln>
        </p:spPr>
      </p:pic>
      <p:pic>
        <p:nvPicPr>
          <p:cNvPr id="186" name="Google Shape;138;p23"/>
          <p:cNvPicPr/>
          <p:nvPr/>
        </p:nvPicPr>
        <p:blipFill>
          <a:blip r:embed="rId5"/>
          <a:srcRect t="30418" b="29477"/>
          <a:stretch/>
        </p:blipFill>
        <p:spPr>
          <a:xfrm>
            <a:off x="5658480" y="3080520"/>
            <a:ext cx="2501280" cy="1002600"/>
          </a:xfrm>
          <a:prstGeom prst="rect">
            <a:avLst/>
          </a:prstGeom>
          <a:ln>
            <a:noFill/>
          </a:ln>
        </p:spPr>
      </p:pic>
      <p:pic>
        <p:nvPicPr>
          <p:cNvPr id="187" name="Google Shape;139;p23"/>
          <p:cNvPicPr/>
          <p:nvPr/>
        </p:nvPicPr>
        <p:blipFill>
          <a:blip r:embed="rId6"/>
          <a:srcRect t="26982" b="26005"/>
          <a:stretch/>
        </p:blipFill>
        <p:spPr>
          <a:xfrm>
            <a:off x="5250960" y="865440"/>
            <a:ext cx="2580480" cy="1212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LDB: A Large Language Model Debugger via Verifying Runtime Execution Step by Step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Zhong et al., “LDB: A Large Language Model Debugger via Verifying Runtime Execution Step by Step”, 2024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76" name="Google Shape;508;p68"/>
          <p:cNvPicPr/>
          <p:nvPr/>
        </p:nvPicPr>
        <p:blipFill>
          <a:blip r:embed="rId2"/>
          <a:stretch/>
        </p:blipFill>
        <p:spPr>
          <a:xfrm>
            <a:off x="1766520" y="1284480"/>
            <a:ext cx="5259600" cy="311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AgentCoder: Multiagent-Code Generation with</a:t>
            </a:r>
            <a:br/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Iterative Testing and Optimisation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Huang et al., “AgentCoder: Multiagent-Code Generation with Iterative Testing and Optimisation”, 2024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79" name="Google Shape;515;p69"/>
          <p:cNvPicPr/>
          <p:nvPr/>
        </p:nvPicPr>
        <p:blipFill>
          <a:blip r:embed="rId2"/>
          <a:stretch/>
        </p:blipFill>
        <p:spPr>
          <a:xfrm>
            <a:off x="152280" y="1246320"/>
            <a:ext cx="8838720" cy="3043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GPT-Engineer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https://github.com/gpt-engineer-org/gpt-engineer</a:t>
            </a: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583920" y="796320"/>
            <a:ext cx="786420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Similar to our solution: consists of planning, writing code and testing it in the loop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Asks questions for clarification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Generates documentation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50000"/>
              </a:lnSpc>
              <a:buClr>
                <a:srgbClr val="00B0E0"/>
              </a:buClr>
              <a:buFont typeface="Lato"/>
              <a:buChar char="●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Tries to execute the code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383" name="Google Shape;523;p70"/>
          <p:cNvPicPr/>
          <p:nvPr/>
        </p:nvPicPr>
        <p:blipFill>
          <a:blip r:embed="rId3"/>
          <a:srcRect t="1215"/>
          <a:stretch/>
        </p:blipFill>
        <p:spPr>
          <a:xfrm>
            <a:off x="1093680" y="2395440"/>
            <a:ext cx="7261200" cy="181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MetaGPT</a:t>
            </a:r>
            <a:br/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Hong et al., “MetaGPT: Meta Programming for Multi-Agent Collaborative Framework”, 2023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86" name="Google Shape;530;p71"/>
          <p:cNvPicPr/>
          <p:nvPr/>
        </p:nvPicPr>
        <p:blipFill>
          <a:blip r:embed="rId2"/>
          <a:stretch/>
        </p:blipFill>
        <p:spPr>
          <a:xfrm>
            <a:off x="636120" y="1048320"/>
            <a:ext cx="5843520" cy="3100680"/>
          </a:xfrm>
          <a:prstGeom prst="rect">
            <a:avLst/>
          </a:prstGeom>
          <a:ln>
            <a:noFill/>
          </a:ln>
        </p:spPr>
      </p:pic>
      <p:pic>
        <p:nvPicPr>
          <p:cNvPr id="387" name="Google Shape;531;p71"/>
          <p:cNvPicPr/>
          <p:nvPr/>
        </p:nvPicPr>
        <p:blipFill>
          <a:blip r:embed="rId3"/>
          <a:srcRect l="2156" t="17193" r="53439" b="63555"/>
          <a:stretch/>
        </p:blipFill>
        <p:spPr>
          <a:xfrm>
            <a:off x="4662360" y="68400"/>
            <a:ext cx="4059720" cy="170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Devin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https://www.cognition-labs.com/introducing-devin</a:t>
            </a: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90" name="Google Shape;538;p72"/>
          <p:cNvPicPr/>
          <p:nvPr/>
        </p:nvPicPr>
        <p:blipFill>
          <a:blip r:embed="rId3"/>
          <a:stretch/>
        </p:blipFill>
        <p:spPr>
          <a:xfrm>
            <a:off x="583920" y="1036440"/>
            <a:ext cx="5876640" cy="3330720"/>
          </a:xfrm>
          <a:prstGeom prst="rect">
            <a:avLst/>
          </a:prstGeom>
          <a:ln>
            <a:noFill/>
          </a:ln>
        </p:spPr>
      </p:pic>
      <p:pic>
        <p:nvPicPr>
          <p:cNvPr id="391" name="Google Shape;539;p72"/>
          <p:cNvPicPr/>
          <p:nvPr/>
        </p:nvPicPr>
        <p:blipFill>
          <a:blip r:embed="rId4"/>
          <a:srcRect t="34565" b="34590"/>
          <a:stretch/>
        </p:blipFill>
        <p:spPr>
          <a:xfrm>
            <a:off x="5563800" y="2227680"/>
            <a:ext cx="2580480" cy="795240"/>
          </a:xfrm>
          <a:prstGeom prst="rect">
            <a:avLst/>
          </a:prstGeom>
          <a:ln>
            <a:noFill/>
          </a:ln>
        </p:spPr>
      </p:pic>
      <p:pic>
        <p:nvPicPr>
          <p:cNvPr id="392" name="Google Shape;540;p72"/>
          <p:cNvPicPr/>
          <p:nvPr/>
        </p:nvPicPr>
        <p:blipFill>
          <a:blip r:embed="rId5"/>
          <a:srcRect t="30418" b="29477"/>
          <a:stretch/>
        </p:blipFill>
        <p:spPr>
          <a:xfrm>
            <a:off x="5764680" y="3126960"/>
            <a:ext cx="2501280" cy="1002600"/>
          </a:xfrm>
          <a:prstGeom prst="rect">
            <a:avLst/>
          </a:prstGeom>
          <a:ln>
            <a:noFill/>
          </a:ln>
        </p:spPr>
      </p:pic>
      <p:pic>
        <p:nvPicPr>
          <p:cNvPr id="393" name="Google Shape;541;p72"/>
          <p:cNvPicPr/>
          <p:nvPr/>
        </p:nvPicPr>
        <p:blipFill>
          <a:blip r:embed="rId6"/>
          <a:srcRect t="26982" b="26005"/>
          <a:stretch/>
        </p:blipFill>
        <p:spPr>
          <a:xfrm>
            <a:off x="5356800" y="911520"/>
            <a:ext cx="2580480" cy="1212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SWE-agent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https://github.com/princeton-nlp/swe-agent</a:t>
            </a: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96" name="Google Shape;548;p73"/>
          <p:cNvPicPr/>
          <p:nvPr/>
        </p:nvPicPr>
        <p:blipFill>
          <a:blip r:embed="rId3"/>
          <a:stretch/>
        </p:blipFill>
        <p:spPr>
          <a:xfrm>
            <a:off x="622440" y="916560"/>
            <a:ext cx="7160760" cy="3580200"/>
          </a:xfrm>
          <a:prstGeom prst="rect">
            <a:avLst/>
          </a:prstGeom>
          <a:ln>
            <a:noFill/>
          </a:ln>
        </p:spPr>
      </p:pic>
      <p:pic>
        <p:nvPicPr>
          <p:cNvPr id="397" name="Google Shape;549;p73"/>
          <p:cNvPicPr/>
          <p:nvPr/>
        </p:nvPicPr>
        <p:blipFill>
          <a:blip r:embed="rId4"/>
          <a:srcRect l="23777" r="22122"/>
          <a:stretch/>
        </p:blipFill>
        <p:spPr>
          <a:xfrm>
            <a:off x="7163640" y="140400"/>
            <a:ext cx="1907280" cy="99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Coding Agents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1523160" y="4690800"/>
            <a:ext cx="7400520" cy="3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1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https://github.com/Codium-ai/pr-agent</a:t>
            </a:r>
            <a:r>
              <a:rPr lang="pl" sz="1100" b="0" strike="noStrike" spc="-1">
                <a:solidFill>
                  <a:srgbClr val="666666"/>
                </a:solidFill>
                <a:latin typeface="Lato"/>
                <a:ea typeface="Lato"/>
              </a:rPr>
              <a:t> 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400" name="CustomShape 3"/>
          <p:cNvSpPr/>
          <p:nvPr/>
        </p:nvSpPr>
        <p:spPr>
          <a:xfrm>
            <a:off x="1221120" y="1503360"/>
            <a:ext cx="7006320" cy="15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2000" b="1" i="1" strike="noStrike" spc="-1">
                <a:solidFill>
                  <a:srgbClr val="575757"/>
                </a:solidFill>
                <a:latin typeface="Lato"/>
                <a:ea typeface="Lato"/>
              </a:rPr>
              <a:t>My opinion?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2000" b="1" i="1" strike="noStrike" spc="-1">
                <a:solidFill>
                  <a:srgbClr val="00B0E0"/>
                </a:solidFill>
                <a:latin typeface="Lato"/>
                <a:ea typeface="Lato"/>
              </a:rPr>
              <a:t>For now, it only looks good on demos </a:t>
            </a:r>
            <a:br/>
            <a:r>
              <a:rPr lang="pl" sz="2000" b="0" i="1" strike="noStrike" spc="-1">
                <a:solidFill>
                  <a:srgbClr val="00B0E0"/>
                </a:solidFill>
                <a:latin typeface="Lato Light"/>
                <a:ea typeface="Lato Light"/>
              </a:rPr>
              <a:t>It’s good if you want to create a copy of Flappy Bird 🐦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2000" b="0" i="1" strike="noStrike" spc="-1">
                <a:solidFill>
                  <a:srgbClr val="00B0E0"/>
                </a:solidFill>
                <a:latin typeface="Lato Light"/>
                <a:ea typeface="Lato Light"/>
              </a:rPr>
              <a:t>But it will change sooner or later…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Conclusions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544680" y="682200"/>
            <a:ext cx="7275600" cy="240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My personal insights: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In-editor code completion tools will become a standard. Learn to use them </a:t>
            </a: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now</a:t>
            </a: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It's hard to find gems in this mess of AI-based coding tools, but it is certainly possible! Example: </a:t>
            </a: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PR Agent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Coding agents are great for solving small, complex cases, but </a:t>
            </a:r>
            <a:r>
              <a:rPr lang="pl" sz="1400" b="1" strike="noStrike" spc="-1">
                <a:solidFill>
                  <a:srgbClr val="021D1B"/>
                </a:solidFill>
                <a:latin typeface="Lato"/>
                <a:ea typeface="Lato"/>
              </a:rPr>
              <a:t>struggle with simpler tasks in huge repositories</a:t>
            </a: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.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Clr>
                <a:srgbClr val="00B0E0"/>
              </a:buClr>
              <a:buFont typeface="Lato"/>
              <a:buChar char="●"/>
              <a:tabLst>
                <a:tab pos="0" algn="l"/>
              </a:tabLst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It's worth keeping up to date so you don't get left behind 😉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Conclusions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4" name="Google Shape;568;p76"/>
          <p:cNvPicPr/>
          <p:nvPr/>
        </p:nvPicPr>
        <p:blipFill>
          <a:blip r:embed="rId2"/>
          <a:stretch/>
        </p:blipFill>
        <p:spPr>
          <a:xfrm>
            <a:off x="2066760" y="1456920"/>
            <a:ext cx="4857840" cy="1251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581040" y="837000"/>
            <a:ext cx="7981920" cy="744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l" sz="3000" b="1" strike="noStrike" spc="-1">
                <a:solidFill>
                  <a:srgbClr val="25283D"/>
                </a:solidFill>
                <a:latin typeface="Lato"/>
                <a:ea typeface="Lato"/>
              </a:rPr>
              <a:t>Thanks for listening!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5556786" y="3658680"/>
            <a:ext cx="29318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1400" b="1" strike="noStrike" spc="-1" dirty="0">
                <a:solidFill>
                  <a:srgbClr val="FFFFFF"/>
                </a:solidFill>
                <a:latin typeface="Lato"/>
                <a:ea typeface="Lato"/>
              </a:rPr>
              <a:t>Maksymilian Operlejn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407" name="CustomShape 3"/>
          <p:cNvSpPr/>
          <p:nvPr/>
        </p:nvSpPr>
        <p:spPr>
          <a:xfrm>
            <a:off x="5556786" y="3903840"/>
            <a:ext cx="3842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1200" b="0" strike="noStrike" spc="-1" dirty="0">
                <a:solidFill>
                  <a:srgbClr val="FFFFFF"/>
                </a:solidFill>
                <a:latin typeface="Lato"/>
                <a:ea typeface="Lato"/>
              </a:rPr>
              <a:t>maksymilian.operlejn@deepsense.ai</a:t>
            </a: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1200" b="0" strike="noStrike" spc="-1" dirty="0">
                <a:solidFill>
                  <a:srgbClr val="FFFFFF"/>
                </a:solidFill>
                <a:latin typeface="Lato"/>
                <a:ea typeface="Lato"/>
              </a:rPr>
              <a:t>maks.operlejn@gmail.com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408" name="CustomShape 4"/>
          <p:cNvSpPr/>
          <p:nvPr/>
        </p:nvSpPr>
        <p:spPr>
          <a:xfrm>
            <a:off x="505080" y="3660840"/>
            <a:ext cx="299952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1400" b="1" strike="noStrike" spc="-1">
                <a:solidFill>
                  <a:srgbClr val="FFFFFF"/>
                </a:solidFill>
                <a:latin typeface="Lato"/>
                <a:ea typeface="Lato"/>
              </a:rPr>
              <a:t>I am more than happy to connect!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09" name="CustomShape 5"/>
          <p:cNvSpPr/>
          <p:nvPr/>
        </p:nvSpPr>
        <p:spPr>
          <a:xfrm>
            <a:off x="3615840" y="3180600"/>
            <a:ext cx="1534320" cy="1445040"/>
          </a:xfrm>
          <a:prstGeom prst="ellipse">
            <a:avLst/>
          </a:prstGeom>
          <a:blipFill rotWithShape="0">
            <a:blip r:embed="rId3"/>
            <a:stretch>
              <a:fillRect l="279427" t="1034082" r="365690" b="198144"/>
            </a:stretch>
          </a:blipFill>
          <a:ln w="9360">
            <a:solidFill>
              <a:schemeClr val="l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67B1E-EE8A-DD15-DFC3-F309F01AC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299" y="3152108"/>
            <a:ext cx="1838420" cy="17050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The death of coding! 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https://www.techradar.com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190" name="Google Shape;146;p24"/>
          <p:cNvPicPr/>
          <p:nvPr/>
        </p:nvPicPr>
        <p:blipFill>
          <a:blip r:embed="rId3"/>
          <a:stretch/>
        </p:blipFill>
        <p:spPr>
          <a:xfrm>
            <a:off x="2856240" y="812160"/>
            <a:ext cx="3430800" cy="351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464040" y="140400"/>
            <a:ext cx="786420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00B0E0"/>
                </a:solidFill>
                <a:latin typeface="Lato Light"/>
                <a:ea typeface="Lato Light"/>
              </a:rPr>
              <a:t>Code Writing Tools Iceberg</a:t>
            </a:r>
            <a:br/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1523160" y="4690800"/>
            <a:ext cx="740052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l" sz="1000" b="0" strike="noStrike" spc="-1">
                <a:solidFill>
                  <a:srgbClr val="666666"/>
                </a:solidFill>
                <a:latin typeface="Lato"/>
                <a:ea typeface="Lato"/>
              </a:rPr>
              <a:t>Source:  </a:t>
            </a:r>
            <a:r>
              <a:rPr lang="pl" sz="1000" b="0" u="sng" strike="noStrike" spc="-1">
                <a:solidFill>
                  <a:srgbClr val="0097A7"/>
                </a:solidFill>
                <a:uFillTx/>
                <a:latin typeface="Lato"/>
                <a:ea typeface="Lato"/>
                <a:hlinkClick r:id="rId2"/>
              </a:rPr>
              <a:t>https://www.pinatafarm.com/memegenerator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193" name="Google Shape;153;p25"/>
          <p:cNvPicPr/>
          <p:nvPr/>
        </p:nvPicPr>
        <p:blipFill>
          <a:blip r:embed="rId3"/>
          <a:stretch/>
        </p:blipFill>
        <p:spPr>
          <a:xfrm>
            <a:off x="2858040" y="889920"/>
            <a:ext cx="3076200" cy="336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58;p26"/>
          <p:cNvPicPr/>
          <p:nvPr/>
        </p:nvPicPr>
        <p:blipFill>
          <a:blip r:embed="rId2"/>
          <a:srcRect t="2525" b="2525"/>
          <a:stretch/>
        </p:blipFill>
        <p:spPr>
          <a:xfrm>
            <a:off x="0" y="-744480"/>
            <a:ext cx="9143640" cy="488340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583920" y="450000"/>
            <a:ext cx="2525400" cy="4139640"/>
          </a:xfrm>
          <a:prstGeom prst="roundRect">
            <a:avLst>
              <a:gd name="adj" fmla="val 5136"/>
            </a:avLst>
          </a:prstGeom>
          <a:solidFill>
            <a:srgbClr val="00B0E0"/>
          </a:solidFill>
          <a:ln>
            <a:noFill/>
          </a:ln>
          <a:effectLst>
            <a:outerShdw blurRad="57150" dist="18720" algn="bl" rotWithShape="0">
              <a:schemeClr val="lt2">
                <a:alpha val="38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6" name="CustomShape 2"/>
          <p:cNvSpPr/>
          <p:nvPr/>
        </p:nvSpPr>
        <p:spPr>
          <a:xfrm>
            <a:off x="583920" y="2239560"/>
            <a:ext cx="2525400" cy="6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</a:tabLst>
            </a:pPr>
            <a:r>
              <a:rPr lang="pl" sz="2400" b="0" strike="noStrike" spc="-1">
                <a:solidFill>
                  <a:srgbClr val="FFFFFF"/>
                </a:solidFill>
                <a:latin typeface="Lato"/>
                <a:ea typeface="Lato"/>
              </a:rPr>
              <a:t>Agenda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3377520" y="450000"/>
            <a:ext cx="5258520" cy="4139640"/>
          </a:xfrm>
          <a:prstGeom prst="roundRect">
            <a:avLst>
              <a:gd name="adj" fmla="val 3804"/>
            </a:avLst>
          </a:prstGeom>
          <a:solidFill>
            <a:schemeClr val="lt1"/>
          </a:solidFill>
          <a:ln w="1908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198" name="CustomShape 4"/>
          <p:cNvSpPr/>
          <p:nvPr/>
        </p:nvSpPr>
        <p:spPr>
          <a:xfrm>
            <a:off x="3625920" y="758160"/>
            <a:ext cx="4174920" cy="3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457200" indent="-317160">
              <a:lnSpc>
                <a:spcPct val="200000"/>
              </a:lnSpc>
              <a:buClr>
                <a:srgbClr val="021D1B"/>
              </a:buClr>
              <a:buFont typeface="Lato"/>
              <a:buAutoNum type="arabicPeriod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Introduction 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200000"/>
              </a:lnSpc>
              <a:buClr>
                <a:srgbClr val="021D1B"/>
              </a:buClr>
              <a:buFont typeface="Lato"/>
              <a:buAutoNum type="arabicPeriod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Code completion tools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200000"/>
              </a:lnSpc>
              <a:buClr>
                <a:srgbClr val="021D1B"/>
              </a:buClr>
              <a:buFont typeface="Lato"/>
              <a:buAutoNum type="arabicPeriod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Coding support tools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200000"/>
              </a:lnSpc>
              <a:buClr>
                <a:srgbClr val="021D1B"/>
              </a:buClr>
              <a:buFont typeface="Lato"/>
              <a:buAutoNum type="arabicPeriod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Coding agents</a:t>
            </a:r>
            <a:endParaRPr lang="en-US" sz="1400" b="0" strike="noStrike" spc="-1">
              <a:latin typeface="Arial"/>
            </a:endParaRPr>
          </a:p>
          <a:p>
            <a:pPr marL="914400" lvl="1" indent="-329760">
              <a:lnSpc>
                <a:spcPct val="200000"/>
              </a:lnSpc>
              <a:buClr>
                <a:srgbClr val="021D1B"/>
              </a:buClr>
              <a:buFont typeface="Lato"/>
              <a:buAutoNum type="alphaLcPeriod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Fundamentals and our approach</a:t>
            </a:r>
            <a:endParaRPr lang="en-US" sz="1400" b="0" strike="noStrike" spc="-1">
              <a:latin typeface="Arial"/>
            </a:endParaRPr>
          </a:p>
          <a:p>
            <a:pPr marL="914400" lvl="1" indent="-329760">
              <a:lnSpc>
                <a:spcPct val="200000"/>
              </a:lnSpc>
              <a:buClr>
                <a:srgbClr val="021D1B"/>
              </a:buClr>
              <a:buFont typeface="Lato"/>
              <a:buAutoNum type="alphaLcPeriod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Literature (and industry) review</a:t>
            </a:r>
            <a:endParaRPr lang="en-US" sz="1400" b="0" strike="noStrike" spc="-1">
              <a:latin typeface="Arial"/>
            </a:endParaRPr>
          </a:p>
          <a:p>
            <a:pPr marL="457200" indent="-317160">
              <a:lnSpc>
                <a:spcPct val="200000"/>
              </a:lnSpc>
              <a:buClr>
                <a:srgbClr val="021D1B"/>
              </a:buClr>
              <a:buFont typeface="Lato"/>
              <a:buAutoNum type="arabicPeriod"/>
            </a:pPr>
            <a:r>
              <a:rPr lang="pl" sz="1400" b="0" strike="noStrike" spc="-1">
                <a:solidFill>
                  <a:srgbClr val="021D1B"/>
                </a:solidFill>
                <a:latin typeface="Lato"/>
                <a:ea typeface="Lato"/>
              </a:rPr>
              <a:t>Conclusions and recommendations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67;p27"/>
          <p:cNvPicPr/>
          <p:nvPr/>
        </p:nvPicPr>
        <p:blipFill>
          <a:blip r:embed="rId2"/>
          <a:srcRect l="8"/>
          <a:stretch/>
        </p:blipFill>
        <p:spPr>
          <a:xfrm flipH="1">
            <a:off x="360" y="0"/>
            <a:ext cx="4571640" cy="514332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314280" y="837720"/>
            <a:ext cx="5943600" cy="3467520"/>
          </a:xfrm>
          <a:prstGeom prst="roundRect">
            <a:avLst>
              <a:gd name="adj" fmla="val 3980"/>
            </a:avLst>
          </a:prstGeom>
          <a:solidFill>
            <a:srgbClr val="FFFFFF">
              <a:alpha val="92000"/>
            </a:srgbClr>
          </a:solidFill>
          <a:ln w="19080">
            <a:solidFill>
              <a:srgbClr val="00B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1" name="CustomShape 2"/>
          <p:cNvSpPr/>
          <p:nvPr/>
        </p:nvSpPr>
        <p:spPr>
          <a:xfrm>
            <a:off x="548640" y="2296440"/>
            <a:ext cx="557532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l" sz="2800" b="1" strike="noStrike" spc="-1">
                <a:solidFill>
                  <a:srgbClr val="00B0E0"/>
                </a:solidFill>
                <a:latin typeface="Lato"/>
                <a:ea typeface="Lato"/>
              </a:rPr>
              <a:t>Code completion tools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 rot="5400000">
            <a:off x="7238160" y="47052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3" name="CustomShape 4"/>
          <p:cNvSpPr/>
          <p:nvPr/>
        </p:nvSpPr>
        <p:spPr>
          <a:xfrm rot="5400000">
            <a:off x="7238160" y="199980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204" name="CustomShape 5"/>
          <p:cNvSpPr/>
          <p:nvPr/>
        </p:nvSpPr>
        <p:spPr>
          <a:xfrm rot="5400000">
            <a:off x="7238160" y="3529080"/>
            <a:ext cx="1116720" cy="1143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l-PL"/>
          </a:p>
        </p:txBody>
      </p:sp>
      <p:pic>
        <p:nvPicPr>
          <p:cNvPr id="205" name="Google Shape;173;p27"/>
          <p:cNvPicPr/>
          <p:nvPr/>
        </p:nvPicPr>
        <p:blipFill>
          <a:blip r:embed="rId3"/>
          <a:stretch/>
        </p:blipFill>
        <p:spPr>
          <a:xfrm>
            <a:off x="7404840" y="650880"/>
            <a:ext cx="783000" cy="783000"/>
          </a:xfrm>
          <a:prstGeom prst="rect">
            <a:avLst/>
          </a:prstGeom>
          <a:ln>
            <a:noFill/>
          </a:ln>
        </p:spPr>
      </p:pic>
      <p:pic>
        <p:nvPicPr>
          <p:cNvPr id="206" name="Google Shape;174;p27"/>
          <p:cNvPicPr/>
          <p:nvPr/>
        </p:nvPicPr>
        <p:blipFill>
          <a:blip r:embed="rId4"/>
          <a:stretch/>
        </p:blipFill>
        <p:spPr>
          <a:xfrm>
            <a:off x="7369200" y="3673800"/>
            <a:ext cx="853920" cy="853920"/>
          </a:xfrm>
          <a:prstGeom prst="rect">
            <a:avLst/>
          </a:prstGeom>
          <a:ln>
            <a:noFill/>
          </a:ln>
          <a:effectLst>
            <a:outerShdw blurRad="171450" dist="37801" dir="5367260" algn="bl" rotWithShape="0">
              <a:srgbClr val="000000">
                <a:alpha val="20000"/>
              </a:srgbClr>
            </a:outerShdw>
          </a:effectLst>
        </p:spPr>
      </p:pic>
      <p:pic>
        <p:nvPicPr>
          <p:cNvPr id="207" name="Google Shape;175;p27"/>
          <p:cNvPicPr/>
          <p:nvPr/>
        </p:nvPicPr>
        <p:blipFill>
          <a:blip r:embed="rId5"/>
          <a:srcRect t="5711" b="5711"/>
          <a:stretch/>
        </p:blipFill>
        <p:spPr>
          <a:xfrm>
            <a:off x="682200" y="1291680"/>
            <a:ext cx="2720160" cy="505800"/>
          </a:xfrm>
          <a:prstGeom prst="rect">
            <a:avLst/>
          </a:prstGeom>
          <a:ln>
            <a:noFill/>
          </a:ln>
        </p:spPr>
      </p:pic>
      <p:pic>
        <p:nvPicPr>
          <p:cNvPr id="208" name="Google Shape;176;p27"/>
          <p:cNvPicPr/>
          <p:nvPr/>
        </p:nvPicPr>
        <p:blipFill>
          <a:blip r:embed="rId6"/>
          <a:stretch/>
        </p:blipFill>
        <p:spPr>
          <a:xfrm>
            <a:off x="7369200" y="2201760"/>
            <a:ext cx="853920" cy="80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00B0E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1664</Words>
  <Application>Microsoft Office PowerPoint</Application>
  <PresentationFormat>On-screen Show (16:9)</PresentationFormat>
  <Paragraphs>257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Aptos</vt:lpstr>
      <vt:lpstr>Arial</vt:lpstr>
      <vt:lpstr>Lato</vt:lpstr>
      <vt:lpstr>Lato Light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Wiktoria Wiśniewska</cp:lastModifiedBy>
  <cp:revision>4</cp:revision>
  <dcterms:modified xsi:type="dcterms:W3CDTF">2024-04-04T12:46:22Z</dcterms:modified>
  <dc:language>en-US</dc:language>
</cp:coreProperties>
</file>