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notesMasterIdLst>
    <p:notesMasterId r:id="rId48"/>
  </p:notesMasterIdLst>
  <p:sldIdLst>
    <p:sldId id="468" r:id="rId2"/>
    <p:sldId id="469" r:id="rId3"/>
    <p:sldId id="470" r:id="rId4"/>
    <p:sldId id="471" r:id="rId5"/>
    <p:sldId id="473" r:id="rId6"/>
    <p:sldId id="475" r:id="rId7"/>
    <p:sldId id="476" r:id="rId8"/>
    <p:sldId id="589" r:id="rId9"/>
    <p:sldId id="480" r:id="rId10"/>
    <p:sldId id="477" r:id="rId11"/>
    <p:sldId id="590" r:id="rId12"/>
    <p:sldId id="587" r:id="rId13"/>
    <p:sldId id="628" r:id="rId14"/>
    <p:sldId id="588" r:id="rId15"/>
    <p:sldId id="584" r:id="rId16"/>
    <p:sldId id="585" r:id="rId17"/>
    <p:sldId id="482" r:id="rId18"/>
    <p:sldId id="627" r:id="rId19"/>
    <p:sldId id="478" r:id="rId20"/>
    <p:sldId id="479" r:id="rId21"/>
    <p:sldId id="486" r:id="rId22"/>
    <p:sldId id="562" r:id="rId23"/>
    <p:sldId id="595" r:id="rId24"/>
    <p:sldId id="491" r:id="rId25"/>
    <p:sldId id="578" r:id="rId26"/>
    <p:sldId id="565" r:id="rId27"/>
    <p:sldId id="566" r:id="rId28"/>
    <p:sldId id="580" r:id="rId29"/>
    <p:sldId id="579" r:id="rId30"/>
    <p:sldId id="561" r:id="rId31"/>
    <p:sldId id="591" r:id="rId32"/>
    <p:sldId id="570" r:id="rId33"/>
    <p:sldId id="571" r:id="rId34"/>
    <p:sldId id="552" r:id="rId35"/>
    <p:sldId id="581" r:id="rId36"/>
    <p:sldId id="582" r:id="rId37"/>
    <p:sldId id="629" r:id="rId38"/>
    <p:sldId id="569" r:id="rId39"/>
    <p:sldId id="626" r:id="rId40"/>
    <p:sldId id="516" r:id="rId41"/>
    <p:sldId id="617" r:id="rId42"/>
    <p:sldId id="624" r:id="rId43"/>
    <p:sldId id="620" r:id="rId44"/>
    <p:sldId id="518" r:id="rId45"/>
    <p:sldId id="592" r:id="rId46"/>
    <p:sldId id="534" r:id="rId4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Valizadegan, Hamed (ARC-TI)[UNIVERSITIES SPACE RESEARCH ASSN]" initials="VH(TSRA" lastIdx="31" clrIdx="0">
    <p:extLst>
      <p:ext uri="{19B8F6BF-5375-455C-9EA6-DF929625EA0E}">
        <p15:presenceInfo xmlns:p15="http://schemas.microsoft.com/office/powerpoint/2012/main" userId="S::hvalizad@ndc.nasa.gov::d9f65969-1c70-4c20-857a-968b94e9cca5"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6A7DC1"/>
    <a:srgbClr val="937AB1"/>
    <a:srgbClr val="7B74B9"/>
    <a:srgbClr val="008000"/>
    <a:srgbClr val="D62728"/>
    <a:srgbClr val="9367BD"/>
    <a:srgbClr val="8B564A"/>
    <a:srgbClr val="7F8080"/>
    <a:srgbClr val="808080"/>
    <a:srgbClr val="D626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052" autoAdjust="0"/>
    <p:restoredTop sz="90777" autoAdjust="0"/>
  </p:normalViewPr>
  <p:slideViewPr>
    <p:cSldViewPr snapToGrid="0">
      <p:cViewPr varScale="1">
        <p:scale>
          <a:sx n="102" d="100"/>
          <a:sy n="102" d="100"/>
        </p:scale>
        <p:origin x="408" y="184"/>
      </p:cViewPr>
      <p:guideLst>
        <p:guide orient="horz" pos="2160"/>
        <p:guide pos="3840"/>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commentAuthors" Target="commentAuthor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0D8E37C-68B9-4C1C-9A20-BD14A4AF636E}" type="datetimeFigureOut">
              <a:rPr lang="en-US" smtClean="0"/>
              <a:t>4/4/24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24F27FB-C6D7-4426-9A6B-9A4F244DF3DD}" type="slidenum">
              <a:rPr lang="en-US" smtClean="0"/>
              <a:t>‹#›</a:t>
            </a:fld>
            <a:endParaRPr lang="en-US"/>
          </a:p>
        </p:txBody>
      </p:sp>
    </p:spTree>
    <p:extLst>
      <p:ext uri="{BB962C8B-B14F-4D97-AF65-F5344CB8AC3E}">
        <p14:creationId xmlns:p14="http://schemas.microsoft.com/office/powerpoint/2010/main" val="31497169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F27FB-C6D7-4426-9A6B-9A4F244DF3DD}" type="slidenum">
              <a:rPr lang="en-US" smtClean="0"/>
              <a:t>1</a:t>
            </a:fld>
            <a:endParaRPr lang="en-US" dirty="0"/>
          </a:p>
        </p:txBody>
      </p:sp>
    </p:spTree>
    <p:extLst>
      <p:ext uri="{BB962C8B-B14F-4D97-AF65-F5344CB8AC3E}">
        <p14:creationId xmlns:p14="http://schemas.microsoft.com/office/powerpoint/2010/main" val="84610362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F27FB-C6D7-4426-9A6B-9A4F244DF3DD}" type="slidenum">
              <a:rPr lang="en-US" smtClean="0"/>
              <a:t>20</a:t>
            </a:fld>
            <a:endParaRPr lang="en-US"/>
          </a:p>
        </p:txBody>
      </p:sp>
    </p:spTree>
    <p:extLst>
      <p:ext uri="{BB962C8B-B14F-4D97-AF65-F5344CB8AC3E}">
        <p14:creationId xmlns:p14="http://schemas.microsoft.com/office/powerpoint/2010/main" val="15679499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4F27FB-C6D7-4426-9A6B-9A4F244DF3DD}" type="slidenum">
              <a:rPr lang="en-US" smtClean="0"/>
              <a:t>21</a:t>
            </a:fld>
            <a:endParaRPr lang="en-US"/>
          </a:p>
        </p:txBody>
      </p:sp>
    </p:spTree>
    <p:extLst>
      <p:ext uri="{BB962C8B-B14F-4D97-AF65-F5344CB8AC3E}">
        <p14:creationId xmlns:p14="http://schemas.microsoft.com/office/powerpoint/2010/main" val="3457160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4F27FB-C6D7-4426-9A6B-9A4F244DF3DD}" type="slidenum">
              <a:rPr lang="en-US" smtClean="0"/>
              <a:t>25</a:t>
            </a:fld>
            <a:endParaRPr lang="en-US"/>
          </a:p>
        </p:txBody>
      </p:sp>
    </p:spTree>
    <p:extLst>
      <p:ext uri="{BB962C8B-B14F-4D97-AF65-F5344CB8AC3E}">
        <p14:creationId xmlns:p14="http://schemas.microsoft.com/office/powerpoint/2010/main" val="359988670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4F27FB-C6D7-4426-9A6B-9A4F244DF3DD}" type="slidenum">
              <a:rPr lang="en-US" smtClean="0"/>
              <a:t>26</a:t>
            </a:fld>
            <a:endParaRPr lang="en-US"/>
          </a:p>
        </p:txBody>
      </p:sp>
    </p:spTree>
    <p:extLst>
      <p:ext uri="{BB962C8B-B14F-4D97-AF65-F5344CB8AC3E}">
        <p14:creationId xmlns:p14="http://schemas.microsoft.com/office/powerpoint/2010/main" val="19468094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4F27FB-C6D7-4426-9A6B-9A4F244DF3DD}" type="slidenum">
              <a:rPr lang="en-US" smtClean="0"/>
              <a:t>27</a:t>
            </a:fld>
            <a:endParaRPr lang="en-US"/>
          </a:p>
        </p:txBody>
      </p:sp>
    </p:spTree>
    <p:extLst>
      <p:ext uri="{BB962C8B-B14F-4D97-AF65-F5344CB8AC3E}">
        <p14:creationId xmlns:p14="http://schemas.microsoft.com/office/powerpoint/2010/main" val="324694027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4F27FB-C6D7-4426-9A6B-9A4F244DF3DD}" type="slidenum">
              <a:rPr lang="en-US" smtClean="0"/>
              <a:t>35</a:t>
            </a:fld>
            <a:endParaRPr lang="en-US"/>
          </a:p>
        </p:txBody>
      </p:sp>
    </p:spTree>
    <p:extLst>
      <p:ext uri="{BB962C8B-B14F-4D97-AF65-F5344CB8AC3E}">
        <p14:creationId xmlns:p14="http://schemas.microsoft.com/office/powerpoint/2010/main" val="246094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4F27FB-C6D7-4426-9A6B-9A4F244DF3DD}" type="slidenum">
              <a:rPr lang="en-US" smtClean="0"/>
              <a:t>44</a:t>
            </a:fld>
            <a:endParaRPr lang="en-US"/>
          </a:p>
        </p:txBody>
      </p:sp>
    </p:spTree>
    <p:extLst>
      <p:ext uri="{BB962C8B-B14F-4D97-AF65-F5344CB8AC3E}">
        <p14:creationId xmlns:p14="http://schemas.microsoft.com/office/powerpoint/2010/main" val="3264189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F27FB-C6D7-4426-9A6B-9A4F244DF3DD}" type="slidenum">
              <a:rPr lang="en-US" smtClean="0"/>
              <a:t>2</a:t>
            </a:fld>
            <a:endParaRPr lang="en-US"/>
          </a:p>
        </p:txBody>
      </p:sp>
    </p:spTree>
    <p:extLst>
      <p:ext uri="{BB962C8B-B14F-4D97-AF65-F5344CB8AC3E}">
        <p14:creationId xmlns:p14="http://schemas.microsoft.com/office/powerpoint/2010/main" val="27236812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F27FB-C6D7-4426-9A6B-9A4F244DF3DD}" type="slidenum">
              <a:rPr lang="en-US" smtClean="0"/>
              <a:t>3</a:t>
            </a:fld>
            <a:endParaRPr lang="en-US"/>
          </a:p>
        </p:txBody>
      </p:sp>
    </p:spTree>
    <p:extLst>
      <p:ext uri="{BB962C8B-B14F-4D97-AF65-F5344CB8AC3E}">
        <p14:creationId xmlns:p14="http://schemas.microsoft.com/office/powerpoint/2010/main" val="15516360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TRAPPIST: Cool red dwarf stars, 40 light years away, has 7 detected exoplanets,  7.6. billion years old</a:t>
            </a:r>
          </a:p>
          <a:p>
            <a:r>
              <a:rPr lang="en-US" dirty="0"/>
              <a:t>Star is slightly larger than Jupiter, Mass 9% of sun, four planets are in the right distance to have liquid water</a:t>
            </a:r>
          </a:p>
          <a:p>
            <a:endParaRPr lang="en-US" dirty="0"/>
          </a:p>
        </p:txBody>
      </p:sp>
      <p:sp>
        <p:nvSpPr>
          <p:cNvPr id="4" name="Slide Number Placeholder 3"/>
          <p:cNvSpPr>
            <a:spLocks noGrp="1"/>
          </p:cNvSpPr>
          <p:nvPr>
            <p:ph type="sldNum" sz="quarter" idx="10"/>
          </p:nvPr>
        </p:nvSpPr>
        <p:spPr/>
        <p:txBody>
          <a:bodyPr/>
          <a:lstStyle/>
          <a:p>
            <a:fld id="{124F27FB-C6D7-4426-9A6B-9A4F244DF3DD}" type="slidenum">
              <a:rPr lang="en-US" smtClean="0"/>
              <a:t>4</a:t>
            </a:fld>
            <a:endParaRPr lang="en-US"/>
          </a:p>
        </p:txBody>
      </p:sp>
    </p:spTree>
    <p:extLst>
      <p:ext uri="{BB962C8B-B14F-4D97-AF65-F5344CB8AC3E}">
        <p14:creationId xmlns:p14="http://schemas.microsoft.com/office/powerpoint/2010/main" val="33533150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F27FB-C6D7-4426-9A6B-9A4F244DF3DD}" type="slidenum">
              <a:rPr lang="en-US" smtClean="0"/>
              <a:t>6</a:t>
            </a:fld>
            <a:endParaRPr lang="en-US"/>
          </a:p>
        </p:txBody>
      </p:sp>
    </p:spTree>
    <p:extLst>
      <p:ext uri="{BB962C8B-B14F-4D97-AF65-F5344CB8AC3E}">
        <p14:creationId xmlns:p14="http://schemas.microsoft.com/office/powerpoint/2010/main" val="298881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F27FB-C6D7-4426-9A6B-9A4F244DF3DD}" type="slidenum">
              <a:rPr lang="en-US" smtClean="0"/>
              <a:t>7</a:t>
            </a:fld>
            <a:endParaRPr lang="en-US"/>
          </a:p>
        </p:txBody>
      </p:sp>
    </p:spTree>
    <p:extLst>
      <p:ext uri="{BB962C8B-B14F-4D97-AF65-F5344CB8AC3E}">
        <p14:creationId xmlns:p14="http://schemas.microsoft.com/office/powerpoint/2010/main" val="9576189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F27FB-C6D7-4426-9A6B-9A4F244DF3DD}" type="slidenum">
              <a:rPr lang="en-US" smtClean="0"/>
              <a:t>12</a:t>
            </a:fld>
            <a:endParaRPr lang="en-US"/>
          </a:p>
        </p:txBody>
      </p:sp>
    </p:spTree>
    <p:extLst>
      <p:ext uri="{BB962C8B-B14F-4D97-AF65-F5344CB8AC3E}">
        <p14:creationId xmlns:p14="http://schemas.microsoft.com/office/powerpoint/2010/main" val="13954258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24F27FB-C6D7-4426-9A6B-9A4F244DF3DD}" type="slidenum">
              <a:rPr lang="en-US" smtClean="0"/>
              <a:t>17</a:t>
            </a:fld>
            <a:endParaRPr lang="en-US"/>
          </a:p>
        </p:txBody>
      </p:sp>
    </p:spTree>
    <p:extLst>
      <p:ext uri="{BB962C8B-B14F-4D97-AF65-F5344CB8AC3E}">
        <p14:creationId xmlns:p14="http://schemas.microsoft.com/office/powerpoint/2010/main" val="1382815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124F27FB-C6D7-4426-9A6B-9A4F244DF3DD}" type="slidenum">
              <a:rPr lang="en-US" smtClean="0"/>
              <a:t>19</a:t>
            </a:fld>
            <a:endParaRPr lang="en-US"/>
          </a:p>
        </p:txBody>
      </p:sp>
    </p:spTree>
    <p:extLst>
      <p:ext uri="{BB962C8B-B14F-4D97-AF65-F5344CB8AC3E}">
        <p14:creationId xmlns:p14="http://schemas.microsoft.com/office/powerpoint/2010/main" val="3047355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solidFill>
          <a:schemeClr val="bg2">
            <a:lumMod val="75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261872" y="758952"/>
            <a:ext cx="9418320" cy="4041648"/>
          </a:xfrm>
        </p:spPr>
        <p:txBody>
          <a:bodyPr anchor="b">
            <a:normAutofit/>
          </a:bodyPr>
          <a:lstStyle>
            <a:lvl1pPr algn="l">
              <a:lnSpc>
                <a:spcPct val="85000"/>
              </a:lnSpc>
              <a:defRPr sz="7200" baseline="0">
                <a:solidFill>
                  <a:schemeClr val="tx1"/>
                </a:solidFill>
              </a:defRPr>
            </a:lvl1pPr>
          </a:lstStyle>
          <a:p>
            <a:r>
              <a:rPr lang="en-US"/>
              <a:t>Click to edit Master title style</a:t>
            </a:r>
            <a:endParaRPr lang="en-US" dirty="0"/>
          </a:p>
        </p:txBody>
      </p:sp>
      <p:sp>
        <p:nvSpPr>
          <p:cNvPr id="3" name="Subtitle 2"/>
          <p:cNvSpPr>
            <a:spLocks noGrp="1"/>
          </p:cNvSpPr>
          <p:nvPr>
            <p:ph type="subTitle" idx="1"/>
          </p:nvPr>
        </p:nvSpPr>
        <p:spPr>
          <a:xfrm>
            <a:off x="1261872" y="4800600"/>
            <a:ext cx="9418320" cy="1691640"/>
          </a:xfrm>
        </p:spPr>
        <p:txBody>
          <a:bodyPr>
            <a:normAutofit/>
          </a:bodyPr>
          <a:lstStyle>
            <a:lvl1pPr marL="0" indent="0" algn="l">
              <a:buNone/>
              <a:defRPr sz="2200" baseline="0">
                <a:solidFill>
                  <a:schemeClr val="tx1">
                    <a:lumMod val="75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defRPr>
                <a:solidFill>
                  <a:schemeClr val="tx1">
                    <a:lumMod val="50000"/>
                  </a:schemeClr>
                </a:solidFill>
              </a:defRPr>
            </a:lvl1pPr>
          </a:lstStyle>
          <a:p>
            <a:fld id="{9B0C3EA9-0237-471C-97A4-D5127EDA8D36}" type="datetime1">
              <a:rPr lang="en-US" smtClean="0"/>
              <a:t>4/4/24</a:t>
            </a:fld>
            <a:endParaRPr lang="en-US" dirty="0"/>
          </a:p>
        </p:txBody>
      </p:sp>
      <p:sp>
        <p:nvSpPr>
          <p:cNvPr id="5" name="Footer Placeholder 4"/>
          <p:cNvSpPr>
            <a:spLocks noGrp="1"/>
          </p:cNvSpPr>
          <p:nvPr>
            <p:ph type="ftr" sz="quarter" idx="11"/>
          </p:nvPr>
        </p:nvSpPr>
        <p:spPr/>
        <p:txBody>
          <a:bodyPr/>
          <a:lstStyle>
            <a:lvl1pPr>
              <a:defRPr>
                <a:solidFill>
                  <a:schemeClr val="tx1">
                    <a:lumMod val="65000"/>
                  </a:schemeClr>
                </a:solidFill>
              </a:defRPr>
            </a:lvl1pPr>
          </a:lstStyle>
          <a:p>
            <a:endParaRPr lang="en-US" dirty="0"/>
          </a:p>
        </p:txBody>
      </p:sp>
      <p:sp>
        <p:nvSpPr>
          <p:cNvPr id="6" name="Slide Number Placeholder 5"/>
          <p:cNvSpPr>
            <a:spLocks noGrp="1"/>
          </p:cNvSpPr>
          <p:nvPr>
            <p:ph type="sldNum" sz="quarter" idx="12"/>
          </p:nvPr>
        </p:nvSpPr>
        <p:spPr/>
        <p:txBody>
          <a:bodyPr/>
          <a:lstStyle>
            <a:lvl1pPr>
              <a:defRPr>
                <a:solidFill>
                  <a:schemeClr val="tx1">
                    <a:lumMod val="65000"/>
                  </a:schemeClr>
                </a:solidFill>
              </a:defRPr>
            </a:lvl1pPr>
          </a:lstStyle>
          <a:p>
            <a:fld id="{4FAB73BC-B049-4115-A692-8D63A059BFB8}" type="slidenum">
              <a:rPr lang="en-US" dirty="0"/>
              <a:pPr/>
              <a:t>‹#›</a:t>
            </a:fld>
            <a:endParaRPr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17D3D6B-446B-4102-9EE9-109F0E1BC0F7}" type="datetime1">
              <a:rPr lang="en-US" smtClean="0"/>
              <a:t>4/4/24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48700" y="381000"/>
            <a:ext cx="2476500" cy="589756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762000" y="381000"/>
            <a:ext cx="7734300" cy="58975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8D0B6E3-47DB-46A4-98B8-3B90ABA8DEA2}" type="datetime1">
              <a:rPr lang="en-US" smtClean="0"/>
              <a:t>4/4/24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1CB61EA-B318-485E-8A7C-D593D0D495D4}" type="datetime1">
              <a:rPr lang="en-US" smtClean="0"/>
              <a:t>4/4/24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7"/>
          <p:cNvSpPr>
            <a:spLocks noChangeArrowheads="1"/>
          </p:cNvSpPr>
          <p:nvPr userDrawn="1"/>
        </p:nvSpPr>
        <p:spPr bwMode="auto">
          <a:xfrm>
            <a:off x="-6319" y="0"/>
            <a:ext cx="11303485" cy="1112838"/>
          </a:xfrm>
          <a:prstGeom prst="rect">
            <a:avLst/>
          </a:prstGeom>
          <a:gradFill rotWithShape="0">
            <a:gsLst>
              <a:gs pos="0">
                <a:srgbClr val="FFFFFF"/>
              </a:gs>
              <a:gs pos="100000">
                <a:srgbClr val="005196"/>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a:lnSpc>
                <a:spcPct val="80000"/>
              </a:lnSpc>
              <a:spcBef>
                <a:spcPct val="20000"/>
              </a:spcBef>
              <a:buFontTx/>
              <a:buChar char="•"/>
            </a:pPr>
            <a:endParaRPr lang="en-US">
              <a:latin typeface="Arial Narrow" charset="0"/>
            </a:endParaRPr>
          </a:p>
        </p:txBody>
      </p:sp>
      <p:pic>
        <p:nvPicPr>
          <p:cNvPr id="8" name="Picture 9"/>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9867461" y="0"/>
            <a:ext cx="1310765" cy="112267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0" name="Picture 9" descr="usra-logo-rgb-white-72-dpi.png"/>
          <p:cNvPicPr>
            <a:picLocks noChangeAspect="1"/>
          </p:cNvPicPr>
          <p:nvPr userDrawn="1"/>
        </p:nvPicPr>
        <p:blipFill>
          <a:blip r:embed="rId3">
            <a:alphaModFix/>
            <a:extLst>
              <a:ext uri="{28A0092B-C50C-407E-A947-70E740481C1C}">
                <a14:useLocalDpi xmlns:a14="http://schemas.microsoft.com/office/drawing/2010/main" val="0"/>
              </a:ext>
            </a:extLst>
          </a:blip>
          <a:stretch>
            <a:fillRect/>
          </a:stretch>
        </p:blipFill>
        <p:spPr>
          <a:xfrm>
            <a:off x="9098390" y="246423"/>
            <a:ext cx="840337" cy="621219"/>
          </a:xfrm>
          <a:prstGeom prst="rect">
            <a:avLst/>
          </a:prstGeom>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61872" y="758952"/>
            <a:ext cx="9418320" cy="4041648"/>
          </a:xfrm>
        </p:spPr>
        <p:txBody>
          <a:bodyPr anchor="b">
            <a:normAutofit/>
          </a:bodyPr>
          <a:lstStyle>
            <a:lvl1pPr>
              <a:lnSpc>
                <a:spcPct val="85000"/>
              </a:lnSpc>
              <a:defRPr sz="7200" b="0"/>
            </a:lvl1pPr>
          </a:lstStyle>
          <a:p>
            <a:r>
              <a:rPr lang="en-US"/>
              <a:t>Click to edit Master title style</a:t>
            </a:r>
            <a:endParaRPr lang="en-US" dirty="0"/>
          </a:p>
        </p:txBody>
      </p:sp>
      <p:sp>
        <p:nvSpPr>
          <p:cNvPr id="3" name="Text Placeholder 2"/>
          <p:cNvSpPr>
            <a:spLocks noGrp="1"/>
          </p:cNvSpPr>
          <p:nvPr>
            <p:ph type="body" idx="1"/>
          </p:nvPr>
        </p:nvSpPr>
        <p:spPr>
          <a:xfrm>
            <a:off x="1261872" y="4800600"/>
            <a:ext cx="9418320" cy="1691640"/>
          </a:xfrm>
        </p:spPr>
        <p:txBody>
          <a:bodyPr anchor="t">
            <a:normAutofit/>
          </a:bodyPr>
          <a:lstStyle>
            <a:lvl1pPr marL="0" indent="0">
              <a:buNone/>
              <a:defRPr sz="22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15445E4-96D2-4F8C-8937-0F8F21B2CC76}" type="datetime1">
              <a:rPr lang="en-US" smtClean="0"/>
              <a:t>4/4/24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t>‹#›</a:t>
            </a:fld>
            <a:endParaRPr lang="en-US" dirty="0"/>
          </a:p>
        </p:txBody>
      </p:sp>
      <p:sp>
        <p:nvSpPr>
          <p:cNvPr id="7" name="Rectangle 6"/>
          <p:cNvSpPr/>
          <p:nvPr/>
        </p:nvSpPr>
        <p:spPr>
          <a:xfrm>
            <a:off x="0" y="0"/>
            <a:ext cx="4572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61872"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26480" y="1828800"/>
            <a:ext cx="4480560" cy="4351337"/>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05DC9819-91C7-431C-BF9A-23ED1B31577B}" type="datetime1">
              <a:rPr lang="en-US" smtClean="0"/>
              <a:t>4/4/24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261872" y="1713655"/>
            <a:ext cx="4480560" cy="731520"/>
          </a:xfrm>
        </p:spPr>
        <p:txBody>
          <a:bodyPr anchor="b">
            <a:normAutofit/>
          </a:bodyPr>
          <a:lstStyle>
            <a:lvl1pPr marL="0" indent="0">
              <a:spcBef>
                <a:spcPts val="0"/>
              </a:spcBef>
              <a:buNone/>
              <a:defRPr sz="2000" b="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261872"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26480" y="1713655"/>
            <a:ext cx="4480560" cy="731520"/>
          </a:xfrm>
        </p:spPr>
        <p:txBody>
          <a:bodyPr anchor="b">
            <a:normAutofit/>
          </a:bodyPr>
          <a:lstStyle>
            <a:lvl1pPr marL="0" indent="0">
              <a:lnSpc>
                <a:spcPct val="95000"/>
              </a:lnSpc>
              <a:spcBef>
                <a:spcPts val="0"/>
              </a:spcBef>
              <a:buNone/>
              <a:defRPr lang="en-US" sz="2000" b="0" kern="1200" dirty="0">
                <a:solidFill>
                  <a:schemeClr val="tx2"/>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2000"/>
              </a:spcBef>
              <a:buFontTx/>
              <a:buNone/>
            </a:pPr>
            <a:r>
              <a:rPr lang="en-US"/>
              <a:t>Click to edit Master text styles</a:t>
            </a:r>
          </a:p>
        </p:txBody>
      </p:sp>
      <p:sp>
        <p:nvSpPr>
          <p:cNvPr id="6" name="Content Placeholder 5"/>
          <p:cNvSpPr>
            <a:spLocks noGrp="1"/>
          </p:cNvSpPr>
          <p:nvPr>
            <p:ph sz="quarter" idx="4"/>
          </p:nvPr>
        </p:nvSpPr>
        <p:spPr>
          <a:xfrm>
            <a:off x="6126480" y="2507550"/>
            <a:ext cx="4480560" cy="366465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09265F4-071F-40E0-9A3B-632ACC270AE9}" type="datetime1">
              <a:rPr lang="en-US" smtClean="0"/>
              <a:t>4/4/24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51DC2F85-63C7-4BFB-B20C-8C016D5787BA}" type="datetime1">
              <a:rPr lang="en-US" smtClean="0"/>
              <a:t>4/4/24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39745EE-D030-4B90-8047-37AAC090682D}" type="datetime1">
              <a:rPr lang="en-US" smtClean="0"/>
              <a:t>4/4/24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1248" y="457200"/>
            <a:ext cx="3200400" cy="1600197"/>
          </a:xfrm>
        </p:spPr>
        <p:txBody>
          <a:bodyPr anchor="b">
            <a:normAutofit/>
          </a:bodyPr>
          <a:lstStyle>
            <a:lvl1pPr>
              <a:defRPr sz="3200" b="0" baseline="0"/>
            </a:lvl1pPr>
          </a:lstStyle>
          <a:p>
            <a:r>
              <a:rPr lang="en-US"/>
              <a:t>Click to edit Master title style</a:t>
            </a:r>
            <a:endParaRPr lang="en-US" dirty="0"/>
          </a:p>
        </p:txBody>
      </p:sp>
      <p:sp>
        <p:nvSpPr>
          <p:cNvPr id="3" name="Content Placeholder 2"/>
          <p:cNvSpPr>
            <a:spLocks noGrp="1"/>
          </p:cNvSpPr>
          <p:nvPr>
            <p:ph idx="1"/>
          </p:nvPr>
        </p:nvSpPr>
        <p:spPr>
          <a:xfrm>
            <a:off x="4504267" y="685800"/>
            <a:ext cx="6079066" cy="548640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1248" y="2099734"/>
            <a:ext cx="3200400" cy="3810001"/>
          </a:xfrm>
        </p:spPr>
        <p:txBody>
          <a:bodyPr>
            <a:normAutofit/>
          </a:bodyPr>
          <a:lstStyle>
            <a:lvl1pPr marL="0" indent="0">
              <a:lnSpc>
                <a:spcPct val="114000"/>
              </a:lnSpc>
              <a:spcBef>
                <a:spcPts val="800"/>
              </a:spcBef>
              <a:buNone/>
              <a:defRPr sz="13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57384CD-CB15-4562-B323-7BE13F12F346}" type="datetime1">
              <a:rPr lang="en-US" smtClean="0"/>
              <a:t>4/4/24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5105400"/>
            <a:ext cx="11292840" cy="17526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914400" y="5257800"/>
            <a:ext cx="9982200" cy="914400"/>
          </a:xfrm>
        </p:spPr>
        <p:txBody>
          <a:bodyPr anchor="b">
            <a:normAutofit/>
          </a:bodyPr>
          <a:lstStyle>
            <a:lvl1pPr>
              <a:defRPr sz="2800" b="0">
                <a:solidFill>
                  <a:schemeClr val="bg1"/>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11292840" cy="5128923"/>
          </a:xfrm>
          <a:solidFill>
            <a:schemeClr val="accent1"/>
          </a:solidFill>
        </p:spPr>
        <p:txBody>
          <a:bodyPr anchor="t"/>
          <a:lstStyle>
            <a:lvl1pPr marL="0" indent="0">
              <a:buNone/>
              <a:defRPr sz="3200">
                <a:solidFill>
                  <a:schemeClr val="bg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4400" y="6108589"/>
            <a:ext cx="9982200" cy="597011"/>
          </a:xfrm>
        </p:spPr>
        <p:txBody>
          <a:bodyPr>
            <a:normAutofit/>
          </a:bodyPr>
          <a:lstStyle>
            <a:lvl1pPr marL="0" indent="0">
              <a:lnSpc>
                <a:spcPct val="100000"/>
              </a:lnSpc>
              <a:spcBef>
                <a:spcPts val="800"/>
              </a:spcBef>
              <a:buNone/>
              <a:defRPr sz="1300">
                <a:solidFill>
                  <a:schemeClr val="bg1">
                    <a:lumMod val="8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267DCA41-6C87-4164-AF37-6ABFE61A59D1}" type="datetime1">
              <a:rPr lang="en-US" smtClean="0"/>
              <a:t>4/4/24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1292840" y="0"/>
            <a:ext cx="914400" cy="685800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1261872" y="365760"/>
            <a:ext cx="9692640" cy="1325562"/>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1261872" y="1828800"/>
            <a:ext cx="8595360" cy="435133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rot="16200000">
            <a:off x="10797542" y="998537"/>
            <a:ext cx="1904999" cy="365125"/>
          </a:xfrm>
          <a:prstGeom prst="rect">
            <a:avLst/>
          </a:prstGeom>
        </p:spPr>
        <p:txBody>
          <a:bodyPr vert="horz" lIns="91440" tIns="45720" rIns="91440" bIns="45720" rtlCol="0" anchor="ctr"/>
          <a:lstStyle>
            <a:lvl1pPr algn="r">
              <a:defRPr sz="1050" b="0">
                <a:solidFill>
                  <a:schemeClr val="tx2">
                    <a:lumMod val="20000"/>
                    <a:lumOff val="80000"/>
                  </a:schemeClr>
                </a:solidFill>
              </a:defRPr>
            </a:lvl1pPr>
          </a:lstStyle>
          <a:p>
            <a:fld id="{440B1E7D-DB0A-422E-999E-36C85BE6955C}" type="datetime1">
              <a:rPr lang="en-US" smtClean="0"/>
              <a:t>4/4/24</a:t>
            </a:fld>
            <a:endParaRPr lang="en-US" dirty="0"/>
          </a:p>
        </p:txBody>
      </p:sp>
      <p:sp>
        <p:nvSpPr>
          <p:cNvPr id="5" name="Footer Placeholder 4"/>
          <p:cNvSpPr>
            <a:spLocks noGrp="1"/>
          </p:cNvSpPr>
          <p:nvPr>
            <p:ph type="ftr" sz="quarter" idx="3"/>
          </p:nvPr>
        </p:nvSpPr>
        <p:spPr>
          <a:xfrm rot="16200000">
            <a:off x="9959341" y="4046537"/>
            <a:ext cx="3581400" cy="365125"/>
          </a:xfrm>
          <a:prstGeom prst="rect">
            <a:avLst/>
          </a:prstGeom>
        </p:spPr>
        <p:txBody>
          <a:bodyPr vert="horz" lIns="91440" tIns="45720" rIns="91440" bIns="45720" rtlCol="0" anchor="ctr"/>
          <a:lstStyle>
            <a:lvl1pPr algn="l">
              <a:defRPr sz="1050">
                <a:solidFill>
                  <a:schemeClr val="tx2">
                    <a:lumMod val="20000"/>
                    <a:lumOff val="80000"/>
                  </a:schemeClr>
                </a:solidFill>
              </a:defRPr>
            </a:lvl1pPr>
          </a:lstStyle>
          <a:p>
            <a:endParaRPr lang="en-US" dirty="0"/>
          </a:p>
        </p:txBody>
      </p:sp>
      <p:sp>
        <p:nvSpPr>
          <p:cNvPr id="6" name="Slide Number Placeholder 5"/>
          <p:cNvSpPr>
            <a:spLocks noGrp="1"/>
          </p:cNvSpPr>
          <p:nvPr>
            <p:ph type="sldNum" sz="quarter" idx="4"/>
          </p:nvPr>
        </p:nvSpPr>
        <p:spPr>
          <a:xfrm>
            <a:off x="11292840" y="6172200"/>
            <a:ext cx="914400" cy="593725"/>
          </a:xfrm>
          <a:prstGeom prst="rect">
            <a:avLst/>
          </a:prstGeom>
        </p:spPr>
        <p:txBody>
          <a:bodyPr vert="horz" lIns="45720" tIns="45720" rIns="45720" bIns="45720" rtlCol="0" anchor="ctr">
            <a:normAutofit/>
          </a:bodyPr>
          <a:lstStyle>
            <a:lvl1pPr algn="ctr">
              <a:defRPr sz="3600">
                <a:solidFill>
                  <a:schemeClr val="tx2">
                    <a:lumMod val="60000"/>
                    <a:lumOff val="40000"/>
                  </a:schemeClr>
                </a:solidFill>
              </a:defRPr>
            </a:lvl1pPr>
          </a:lstStyle>
          <a:p>
            <a:fld id="{4FAB73BC-B049-4115-A692-8D63A059BFB8}"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hdr="0" ftr="0" dt="0"/>
  <p:txStyles>
    <p:title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p:titleStyle>
    <p:body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gif"/><Relationship Id="rId4" Type="http://schemas.openxmlformats.org/officeDocument/2006/relationships/image" Target="../media/image20.gif"/></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9.emf"/><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7" Type="http://schemas.openxmlformats.org/officeDocument/2006/relationships/image" Target="../media/image1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4" Type="http://schemas.microsoft.com/office/2007/relationships/hdphoto" Target="../media/hdphoto1.wdp"/></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gif"/><Relationship Id="rId7"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g"/></Relationships>
</file>

<file path=ppt/slides/_rels/slide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3.gif"/><Relationship Id="rId7"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jpeg"/><Relationship Id="rId10" Type="http://schemas.openxmlformats.org/officeDocument/2006/relationships/image" Target="../media/image35.png"/><Relationship Id="rId4" Type="http://schemas.openxmlformats.org/officeDocument/2006/relationships/image" Target="../media/image25.jpe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3.gif"/></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gif"/><Relationship Id="rId2" Type="http://schemas.openxmlformats.org/officeDocument/2006/relationships/image" Target="../media/image36.png"/><Relationship Id="rId1" Type="http://schemas.openxmlformats.org/officeDocument/2006/relationships/slideLayout" Target="../slideLayouts/slideLayout2.xml"/><Relationship Id="rId4" Type="http://schemas.openxmlformats.org/officeDocument/2006/relationships/image" Target="../media/image25.jpeg"/></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image" Target="../media/image42.emf"/><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6.emf"/><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emf"/><Relationship Id="rId1" Type="http://schemas.openxmlformats.org/officeDocument/2006/relationships/slideLayout" Target="../slideLayouts/slideLayout2.xml"/><Relationship Id="rId5" Type="http://schemas.openxmlformats.org/officeDocument/2006/relationships/hyperlink" Target="https://en.wikipedia.org/wiki/No_symbol" TargetMode="External"/><Relationship Id="rId4" Type="http://schemas.openxmlformats.org/officeDocument/2006/relationships/image" Target="../media/image52.png"/></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emf"/><Relationship Id="rId1" Type="http://schemas.openxmlformats.org/officeDocument/2006/relationships/slideLayout" Target="../slideLayouts/slideLayout2.xml"/><Relationship Id="rId5" Type="http://schemas.openxmlformats.org/officeDocument/2006/relationships/hyperlink" Target="https://en.wikipedia.org/wiki/No_symbol" TargetMode="External"/><Relationship Id="rId4"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hyperlink" Target="https://en.wikipedia.org/wiki/No_symbol" TargetMode="External"/><Relationship Id="rId2" Type="http://schemas.openxmlformats.org/officeDocument/2006/relationships/image" Target="../media/image54.emf"/><Relationship Id="rId1" Type="http://schemas.openxmlformats.org/officeDocument/2006/relationships/slideLayout" Target="../slideLayouts/slideLayout2.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hyperlink" Target="https://creativecommons.org/licenses/by-sa/3.0/" TargetMode="External"/></Relationships>
</file>

<file path=ppt/slides/_rels/slide44.xml.rels><?xml version="1.0" encoding="UTF-8" standalone="yes"?>
<Relationships xmlns="http://schemas.openxmlformats.org/package/2006/relationships"><Relationship Id="rId8" Type="http://schemas.openxmlformats.org/officeDocument/2006/relationships/image" Target="../media/image60.JPG"/><Relationship Id="rId13" Type="http://schemas.openxmlformats.org/officeDocument/2006/relationships/image" Target="../media/image65.jpg"/><Relationship Id="rId18" Type="http://schemas.openxmlformats.org/officeDocument/2006/relationships/image" Target="../media/image70.jpg"/><Relationship Id="rId3" Type="http://schemas.openxmlformats.org/officeDocument/2006/relationships/image" Target="../media/image55.jpg"/><Relationship Id="rId21" Type="http://schemas.openxmlformats.org/officeDocument/2006/relationships/image" Target="../media/image73.jpeg"/><Relationship Id="rId7" Type="http://schemas.openxmlformats.org/officeDocument/2006/relationships/image" Target="../media/image59.png"/><Relationship Id="rId12" Type="http://schemas.openxmlformats.org/officeDocument/2006/relationships/image" Target="../media/image64.jpg"/><Relationship Id="rId17" Type="http://schemas.openxmlformats.org/officeDocument/2006/relationships/image" Target="../media/image69.jpg"/><Relationship Id="rId2" Type="http://schemas.openxmlformats.org/officeDocument/2006/relationships/notesSlide" Target="../notesSlides/notesSlide16.xml"/><Relationship Id="rId16" Type="http://schemas.openxmlformats.org/officeDocument/2006/relationships/image" Target="../media/image68.png"/><Relationship Id="rId20"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58.jpg"/><Relationship Id="rId11" Type="http://schemas.openxmlformats.org/officeDocument/2006/relationships/image" Target="../media/image63.jpg"/><Relationship Id="rId5" Type="http://schemas.openxmlformats.org/officeDocument/2006/relationships/image" Target="../media/image57.jpg"/><Relationship Id="rId15" Type="http://schemas.openxmlformats.org/officeDocument/2006/relationships/image" Target="../media/image67.jpg"/><Relationship Id="rId23" Type="http://schemas.openxmlformats.org/officeDocument/2006/relationships/image" Target="../media/image75.jpeg"/><Relationship Id="rId10" Type="http://schemas.openxmlformats.org/officeDocument/2006/relationships/image" Target="../media/image62.jpg"/><Relationship Id="rId19" Type="http://schemas.openxmlformats.org/officeDocument/2006/relationships/image" Target="../media/image71.jpg"/><Relationship Id="rId4" Type="http://schemas.openxmlformats.org/officeDocument/2006/relationships/image" Target="../media/image56.jpg"/><Relationship Id="rId9" Type="http://schemas.openxmlformats.org/officeDocument/2006/relationships/image" Target="../media/image61.jpg"/><Relationship Id="rId14" Type="http://schemas.openxmlformats.org/officeDocument/2006/relationships/image" Target="../media/image66.jpg"/><Relationship Id="rId22" Type="http://schemas.openxmlformats.org/officeDocument/2006/relationships/image" Target="../media/image74.jpe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9.xml"/><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60612" y="4317366"/>
            <a:ext cx="7893423" cy="2432592"/>
          </a:xfrm>
          <a:noFill/>
        </p:spPr>
        <p:txBody>
          <a:bodyPr>
            <a:noAutofit/>
          </a:bodyPr>
          <a:lstStyle/>
          <a:p>
            <a:r>
              <a:rPr lang="en-US" sz="2800" dirty="0"/>
              <a:t>Deep Learning Discovery of Exoplanets</a:t>
            </a:r>
            <a:br>
              <a:rPr lang="en-US" sz="2800" dirty="0"/>
            </a:br>
            <a:r>
              <a:rPr lang="en-US" sz="2800" dirty="0"/>
              <a:t>		</a:t>
            </a:r>
            <a:r>
              <a:rPr lang="en-US" sz="1600" dirty="0"/>
              <a:t>Hamed Valizadegan</a:t>
            </a:r>
            <a:br>
              <a:rPr lang="en-US" sz="1600" dirty="0"/>
            </a:br>
            <a:r>
              <a:rPr lang="en-US" sz="1600" dirty="0"/>
              <a:t>		Machine learning lead @</a:t>
            </a:r>
            <a:br>
              <a:rPr lang="en-US" sz="1600" dirty="0"/>
            </a:br>
            <a:r>
              <a:rPr lang="en-US" sz="1600" dirty="0"/>
              <a:t>		Universities Space Research Association &amp;</a:t>
            </a:r>
            <a:br>
              <a:rPr lang="en-US" sz="1600" dirty="0"/>
            </a:br>
            <a:r>
              <a:rPr lang="en-US" sz="1600" dirty="0"/>
              <a:t>		NASA Ames Research Center</a:t>
            </a:r>
            <a:br>
              <a:rPr lang="en-US" sz="1600" dirty="0"/>
            </a:br>
            <a:br>
              <a:rPr lang="en-US" sz="1600" dirty="0"/>
            </a:br>
            <a:br>
              <a:rPr lang="en-US" sz="1600" dirty="0"/>
            </a:br>
            <a:endParaRPr lang="en-US" sz="2400" dirty="0">
              <a:solidFill>
                <a:srgbClr val="FFC000"/>
              </a:solidFill>
            </a:endParaRPr>
          </a:p>
        </p:txBody>
      </p:sp>
      <p:sp>
        <p:nvSpPr>
          <p:cNvPr id="5" name="Slide Number Placeholder 4"/>
          <p:cNvSpPr>
            <a:spLocks noGrp="1"/>
          </p:cNvSpPr>
          <p:nvPr>
            <p:ph type="sldNum" sz="quarter" idx="12"/>
          </p:nvPr>
        </p:nvSpPr>
        <p:spPr/>
        <p:txBody>
          <a:bodyPr>
            <a:normAutofit lnSpcReduction="10000"/>
          </a:bodyPr>
          <a:lstStyle/>
          <a:p>
            <a:fld id="{4FAB73BC-B049-4115-A692-8D63A059BFB8}" type="slidenum">
              <a:rPr lang="en-US" smtClean="0"/>
              <a:pPr/>
              <a:t>1</a:t>
            </a:fld>
            <a:endParaRPr lang="en-US" dirty="0"/>
          </a:p>
        </p:txBody>
      </p:sp>
      <p:grpSp>
        <p:nvGrpSpPr>
          <p:cNvPr id="10" name="Group 9">
            <a:extLst>
              <a:ext uri="{FF2B5EF4-FFF2-40B4-BE49-F238E27FC236}">
                <a16:creationId xmlns:a16="http://schemas.microsoft.com/office/drawing/2014/main" id="{EBB83BB9-79F8-A94A-B2DA-77E82D46C348}"/>
              </a:ext>
            </a:extLst>
          </p:cNvPr>
          <p:cNvGrpSpPr/>
          <p:nvPr/>
        </p:nvGrpSpPr>
        <p:grpSpPr>
          <a:xfrm>
            <a:off x="9685445" y="0"/>
            <a:ext cx="2513169" cy="6858000"/>
            <a:chOff x="9685445" y="0"/>
            <a:chExt cx="2513169" cy="6858000"/>
          </a:xfrm>
        </p:grpSpPr>
        <p:sp>
          <p:nvSpPr>
            <p:cNvPr id="3" name="Rectangle 2">
              <a:extLst>
                <a:ext uri="{FF2B5EF4-FFF2-40B4-BE49-F238E27FC236}">
                  <a16:creationId xmlns:a16="http://schemas.microsoft.com/office/drawing/2014/main" id="{F6B172FF-6A13-064C-893D-0E58FEEC0B14}"/>
                </a:ext>
              </a:extLst>
            </p:cNvPr>
            <p:cNvSpPr/>
            <p:nvPr/>
          </p:nvSpPr>
          <p:spPr>
            <a:xfrm>
              <a:off x="9685445" y="0"/>
              <a:ext cx="250655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 name="Picture 5" descr="nasa-logo.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700685" y="404898"/>
              <a:ext cx="2497929" cy="2135729"/>
            </a:xfrm>
            <a:prstGeom prst="rect">
              <a:avLst/>
            </a:prstGeom>
          </p:spPr>
        </p:pic>
        <p:pic>
          <p:nvPicPr>
            <p:cNvPr id="9" name="Picture 8" descr="usra-logo-rgb-white-72-dpi.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61380" y="2825593"/>
              <a:ext cx="2430620" cy="1796838"/>
            </a:xfrm>
            <a:prstGeom prst="rect">
              <a:avLst/>
            </a:prstGeom>
          </p:spPr>
        </p:pic>
      </p:grpSp>
      <p:sp>
        <p:nvSpPr>
          <p:cNvPr id="7" name="TextBox 6">
            <a:extLst>
              <a:ext uri="{FF2B5EF4-FFF2-40B4-BE49-F238E27FC236}">
                <a16:creationId xmlns:a16="http://schemas.microsoft.com/office/drawing/2014/main" id="{F25798BB-B0F2-E3EB-A2D2-A02A9D7A3406}"/>
              </a:ext>
            </a:extLst>
          </p:cNvPr>
          <p:cNvSpPr txBox="1"/>
          <p:nvPr/>
        </p:nvSpPr>
        <p:spPr>
          <a:xfrm>
            <a:off x="9685445" y="5199990"/>
            <a:ext cx="2506556" cy="1200329"/>
          </a:xfrm>
          <a:prstGeom prst="rect">
            <a:avLst/>
          </a:prstGeom>
          <a:noFill/>
        </p:spPr>
        <p:txBody>
          <a:bodyPr wrap="square">
            <a:spAutoFit/>
          </a:bodyPr>
          <a:lstStyle/>
          <a:p>
            <a:pPr algn="r"/>
            <a:r>
              <a:rPr lang="en-US" sz="1200" dirty="0"/>
              <a:t>Research is conducted under performance of NASA contract number NNA16BD14C, managed by the Universities Space Research Association (USRA)</a:t>
            </a:r>
          </a:p>
        </p:txBody>
      </p:sp>
    </p:spTree>
    <p:extLst>
      <p:ext uri="{BB962C8B-B14F-4D97-AF65-F5344CB8AC3E}">
        <p14:creationId xmlns:p14="http://schemas.microsoft.com/office/powerpoint/2010/main" val="249084343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3600" dirty="0"/>
              <a:t>Phase Folding</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10</a:t>
            </a:fld>
            <a:endParaRPr lang="en-US" dirty="0"/>
          </a:p>
        </p:txBody>
      </p:sp>
      <p:sp>
        <p:nvSpPr>
          <p:cNvPr id="4" name="Content Placeholder 3"/>
          <p:cNvSpPr>
            <a:spLocks noGrp="1"/>
          </p:cNvSpPr>
          <p:nvPr>
            <p:ph idx="1"/>
          </p:nvPr>
        </p:nvSpPr>
        <p:spPr>
          <a:xfrm>
            <a:off x="1261872" y="2071521"/>
            <a:ext cx="4495909" cy="3142867"/>
          </a:xfrm>
        </p:spPr>
        <p:txBody>
          <a:bodyPr>
            <a:noAutofit/>
          </a:bodyPr>
          <a:lstStyle/>
          <a:p>
            <a:r>
              <a:rPr lang="en-US" sz="2400" dirty="0"/>
              <a:t>Periodic behavior</a:t>
            </a:r>
          </a:p>
          <a:p>
            <a:pPr lvl="1"/>
            <a:r>
              <a:rPr lang="en-US" sz="2000" dirty="0"/>
              <a:t>Clock: Cycles instead of hours or minutes</a:t>
            </a:r>
          </a:p>
          <a:p>
            <a:pPr lvl="1"/>
            <a:r>
              <a:rPr lang="en-US" sz="2000" dirty="0"/>
              <a:t>Each cycle is a year for that planet</a:t>
            </a:r>
          </a:p>
          <a:p>
            <a:r>
              <a:rPr lang="en-US" sz="2400" dirty="0"/>
              <a:t>Folding over phases/cycles</a:t>
            </a:r>
          </a:p>
          <a:p>
            <a:pPr lvl="1"/>
            <a:r>
              <a:rPr lang="en-US" sz="2000" dirty="0"/>
              <a:t>Helps to reduce the variation due to stellar variability or noise</a:t>
            </a:r>
          </a:p>
          <a:p>
            <a:pPr lvl="1"/>
            <a:r>
              <a:rPr lang="en-US" sz="2000" dirty="0"/>
              <a:t>Provide more reliable signal (improves SNR)</a:t>
            </a:r>
            <a:endParaRPr lang="en-US" sz="2000" dirty="0">
              <a:solidFill>
                <a:srgbClr val="000000"/>
              </a:solidFill>
            </a:endParaRPr>
          </a:p>
          <a:p>
            <a:endParaRPr lang="en-US" sz="2400" dirty="0">
              <a:solidFill>
                <a:srgbClr val="000000"/>
              </a:solidFill>
            </a:endParaRPr>
          </a:p>
          <a:p>
            <a:endParaRPr lang="en-US" sz="2400" dirty="0">
              <a:solidFill>
                <a:srgbClr val="000000"/>
              </a:solidFill>
            </a:endParaRPr>
          </a:p>
          <a:p>
            <a:endParaRPr lang="en-US" sz="2400" dirty="0">
              <a:solidFill>
                <a:srgbClr val="000000"/>
              </a:solidFill>
            </a:endParaRPr>
          </a:p>
        </p:txBody>
      </p:sp>
      <p:pic>
        <p:nvPicPr>
          <p:cNvPr id="5" name="Picture 4" descr="koi2nomodelduration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434221" y="4581648"/>
            <a:ext cx="4642211" cy="2321106"/>
          </a:xfrm>
          <a:prstGeom prst="rect">
            <a:avLst/>
          </a:prstGeom>
        </p:spPr>
      </p:pic>
      <p:sp>
        <p:nvSpPr>
          <p:cNvPr id="6" name="Down Arrow 5"/>
          <p:cNvSpPr/>
          <p:nvPr/>
        </p:nvSpPr>
        <p:spPr>
          <a:xfrm>
            <a:off x="8039341" y="4192763"/>
            <a:ext cx="1309652" cy="575496"/>
          </a:xfrm>
          <a:prstGeom prst="downArrow">
            <a:avLst/>
          </a:prstGeom>
          <a:solidFill>
            <a:srgbClr val="B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t>Phase</a:t>
            </a:r>
          </a:p>
          <a:p>
            <a:pPr algn="ctr"/>
            <a:r>
              <a:rPr lang="en-US" sz="900" dirty="0"/>
              <a:t>Folding</a:t>
            </a:r>
          </a:p>
        </p:txBody>
      </p:sp>
      <p:sp>
        <p:nvSpPr>
          <p:cNvPr id="7" name="TextBox 6"/>
          <p:cNvSpPr txBox="1"/>
          <p:nvPr/>
        </p:nvSpPr>
        <p:spPr>
          <a:xfrm>
            <a:off x="7652991" y="1297867"/>
            <a:ext cx="2245326" cy="276999"/>
          </a:xfrm>
          <a:prstGeom prst="rect">
            <a:avLst/>
          </a:prstGeom>
          <a:noFill/>
        </p:spPr>
        <p:txBody>
          <a:bodyPr wrap="none" rtlCol="0">
            <a:spAutoFit/>
          </a:bodyPr>
          <a:lstStyle/>
          <a:p>
            <a:r>
              <a:rPr lang="en-US" sz="1200" dirty="0"/>
              <a:t>Planet HAT-p-7b (Kepler-2b)</a:t>
            </a:r>
          </a:p>
        </p:txBody>
      </p:sp>
      <p:grpSp>
        <p:nvGrpSpPr>
          <p:cNvPr id="8" name="Group 7">
            <a:extLst>
              <a:ext uri="{FF2B5EF4-FFF2-40B4-BE49-F238E27FC236}">
                <a16:creationId xmlns:a16="http://schemas.microsoft.com/office/drawing/2014/main" id="{8E7360F7-8B63-314F-8CE8-311126D616AD}"/>
              </a:ext>
            </a:extLst>
          </p:cNvPr>
          <p:cNvGrpSpPr/>
          <p:nvPr/>
        </p:nvGrpSpPr>
        <p:grpSpPr>
          <a:xfrm>
            <a:off x="5736889" y="999352"/>
            <a:ext cx="5339543" cy="3231554"/>
            <a:chOff x="6545751" y="1031155"/>
            <a:chExt cx="4551573" cy="3413680"/>
          </a:xfrm>
        </p:grpSpPr>
        <p:pic>
          <p:nvPicPr>
            <p:cNvPr id="3" name="Picture 2" descr="hatp7period.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45751" y="1031155"/>
              <a:ext cx="4551573" cy="3413680"/>
            </a:xfrm>
            <a:prstGeom prst="rect">
              <a:avLst/>
            </a:prstGeom>
          </p:spPr>
        </p:pic>
        <p:cxnSp>
          <p:nvCxnSpPr>
            <p:cNvPr id="17" name="Straight Arrow Connector 16"/>
            <p:cNvCxnSpPr/>
            <p:nvPr/>
          </p:nvCxnSpPr>
          <p:spPr>
            <a:xfrm flipH="1">
              <a:off x="9809166" y="2242452"/>
              <a:ext cx="13229" cy="1666955"/>
            </a:xfrm>
            <a:prstGeom prst="straightConnector1">
              <a:avLst/>
            </a:prstGeom>
            <a:ln w="20320">
              <a:solidFill>
                <a:srgbClr val="B60000"/>
              </a:solidFill>
              <a:headEnd type="arrow"/>
              <a:tailEnd type="arrow"/>
            </a:ln>
          </p:spPr>
          <p:style>
            <a:lnRef idx="2">
              <a:schemeClr val="accent1"/>
            </a:lnRef>
            <a:fillRef idx="0">
              <a:schemeClr val="accent1"/>
            </a:fillRef>
            <a:effectRef idx="1">
              <a:schemeClr val="accent1"/>
            </a:effectRef>
            <a:fontRef idx="minor">
              <a:schemeClr val="tx1"/>
            </a:fontRef>
          </p:style>
        </p:cxnSp>
        <p:sp>
          <p:nvSpPr>
            <p:cNvPr id="19" name="TextBox 18"/>
            <p:cNvSpPr txBox="1"/>
            <p:nvPr/>
          </p:nvSpPr>
          <p:spPr>
            <a:xfrm>
              <a:off x="9761284" y="2459314"/>
              <a:ext cx="761747" cy="646331"/>
            </a:xfrm>
            <a:prstGeom prst="rect">
              <a:avLst/>
            </a:prstGeom>
            <a:noFill/>
          </p:spPr>
          <p:txBody>
            <a:bodyPr wrap="none" rtlCol="0">
              <a:spAutoFit/>
            </a:bodyPr>
            <a:lstStyle/>
            <a:p>
              <a:r>
                <a:rPr lang="en-US" sz="900" dirty="0"/>
                <a:t>.006 </a:t>
              </a:r>
            </a:p>
            <a:p>
              <a:r>
                <a:rPr lang="en-US" sz="900" dirty="0"/>
                <a:t>Reduction</a:t>
              </a:r>
            </a:p>
            <a:p>
              <a:r>
                <a:rPr lang="en-US" sz="900" dirty="0"/>
                <a:t> in </a:t>
              </a:r>
            </a:p>
            <a:p>
              <a:r>
                <a:rPr lang="en-US" sz="900" dirty="0"/>
                <a:t>brightness</a:t>
              </a:r>
            </a:p>
          </p:txBody>
        </p:sp>
      </p:grpSp>
      <p:pic>
        <p:nvPicPr>
          <p:cNvPr id="14" name="Picture 13">
            <a:extLst>
              <a:ext uri="{FF2B5EF4-FFF2-40B4-BE49-F238E27FC236}">
                <a16:creationId xmlns:a16="http://schemas.microsoft.com/office/drawing/2014/main" id="{C3F30DD4-8804-524E-B278-A6E88B2A0110}"/>
              </a:ext>
            </a:extLst>
          </p:cNvPr>
          <p:cNvPicPr>
            <a:picLocks noChangeAspect="1"/>
          </p:cNvPicPr>
          <p:nvPr/>
        </p:nvPicPr>
        <p:blipFill>
          <a:blip r:embed="rId4"/>
          <a:stretch>
            <a:fillRect/>
          </a:stretch>
        </p:blipFill>
        <p:spPr>
          <a:xfrm>
            <a:off x="5330114" y="0"/>
            <a:ext cx="1115754" cy="1124143"/>
          </a:xfrm>
          <a:prstGeom prst="rect">
            <a:avLst/>
          </a:prstGeom>
        </p:spPr>
      </p:pic>
      <p:pic>
        <p:nvPicPr>
          <p:cNvPr id="20" name="Content Placeholder 4">
            <a:extLst>
              <a:ext uri="{FF2B5EF4-FFF2-40B4-BE49-F238E27FC236}">
                <a16:creationId xmlns:a16="http://schemas.microsoft.com/office/drawing/2014/main" id="{4AA34D7B-44CE-E840-9D29-377BF6E3F5B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69637" y="0"/>
            <a:ext cx="1498858" cy="1124143"/>
          </a:xfrm>
          <a:prstGeom prst="rect">
            <a:avLst/>
          </a:prstGeom>
        </p:spPr>
      </p:pic>
    </p:spTree>
    <p:extLst>
      <p:ext uri="{BB962C8B-B14F-4D97-AF65-F5344CB8AC3E}">
        <p14:creationId xmlns:p14="http://schemas.microsoft.com/office/powerpoint/2010/main" val="2445953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3600" dirty="0"/>
              <a:t>Real Flux Data</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11</a:t>
            </a:fld>
            <a:endParaRPr lang="en-US" dirty="0"/>
          </a:p>
        </p:txBody>
      </p:sp>
      <p:sp>
        <p:nvSpPr>
          <p:cNvPr id="7" name="TextBox 6"/>
          <p:cNvSpPr txBox="1"/>
          <p:nvPr/>
        </p:nvSpPr>
        <p:spPr>
          <a:xfrm>
            <a:off x="941832" y="1154325"/>
            <a:ext cx="5803192" cy="461665"/>
          </a:xfrm>
          <a:prstGeom prst="rect">
            <a:avLst/>
          </a:prstGeom>
          <a:noFill/>
        </p:spPr>
        <p:txBody>
          <a:bodyPr wrap="none" rtlCol="0">
            <a:spAutoFit/>
          </a:bodyPr>
          <a:lstStyle/>
          <a:p>
            <a:r>
              <a:rPr lang="en-US" sz="2400" dirty="0"/>
              <a:t>Kepler-1861b (</a:t>
            </a:r>
            <a:r>
              <a:rPr lang="en-US" sz="2400" dirty="0" err="1"/>
              <a:t>Valizadegan</a:t>
            </a:r>
            <a:r>
              <a:rPr lang="en-US" sz="2400" dirty="0"/>
              <a:t> et. al. 2022)</a:t>
            </a:r>
          </a:p>
        </p:txBody>
      </p:sp>
      <p:pic>
        <p:nvPicPr>
          <p:cNvPr id="12" name="Picture 11" descr="A close-up of a graph&#10;&#10;Description automatically generated">
            <a:extLst>
              <a:ext uri="{FF2B5EF4-FFF2-40B4-BE49-F238E27FC236}">
                <a16:creationId xmlns:a16="http://schemas.microsoft.com/office/drawing/2014/main" id="{74F216E9-8E9E-D2A3-90D3-523DC423C2C5}"/>
              </a:ext>
            </a:extLst>
          </p:cNvPr>
          <p:cNvPicPr>
            <a:picLocks noChangeAspect="1"/>
          </p:cNvPicPr>
          <p:nvPr/>
        </p:nvPicPr>
        <p:blipFill>
          <a:blip r:embed="rId2"/>
          <a:stretch>
            <a:fillRect/>
          </a:stretch>
        </p:blipFill>
        <p:spPr>
          <a:xfrm>
            <a:off x="176674" y="1646172"/>
            <a:ext cx="11116166" cy="1953797"/>
          </a:xfrm>
          <a:prstGeom prst="rect">
            <a:avLst/>
          </a:prstGeom>
        </p:spPr>
      </p:pic>
      <p:sp>
        <p:nvSpPr>
          <p:cNvPr id="3" name="Down Arrow 2">
            <a:extLst>
              <a:ext uri="{FF2B5EF4-FFF2-40B4-BE49-F238E27FC236}">
                <a16:creationId xmlns:a16="http://schemas.microsoft.com/office/drawing/2014/main" id="{3B63BA4D-04F2-BEA9-5250-73639415BDC3}"/>
              </a:ext>
            </a:extLst>
          </p:cNvPr>
          <p:cNvSpPr/>
          <p:nvPr/>
        </p:nvSpPr>
        <p:spPr>
          <a:xfrm>
            <a:off x="5204701" y="3801923"/>
            <a:ext cx="1309652" cy="575496"/>
          </a:xfrm>
          <a:prstGeom prst="downArrow">
            <a:avLst/>
          </a:prstGeom>
          <a:solidFill>
            <a:srgbClr val="B6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a:t>Phase</a:t>
            </a:r>
          </a:p>
          <a:p>
            <a:pPr algn="ctr"/>
            <a:r>
              <a:rPr lang="en-US" sz="900" dirty="0"/>
              <a:t>Folding</a:t>
            </a:r>
          </a:p>
        </p:txBody>
      </p:sp>
      <p:pic>
        <p:nvPicPr>
          <p:cNvPr id="4" name="Picture 3" descr="A blue line with black dots&#10;&#10;Description automatically generated">
            <a:extLst>
              <a:ext uri="{FF2B5EF4-FFF2-40B4-BE49-F238E27FC236}">
                <a16:creationId xmlns:a16="http://schemas.microsoft.com/office/drawing/2014/main" id="{F0E25D07-0C50-C586-6AE3-5B79D2B814DA}"/>
              </a:ext>
            </a:extLst>
          </p:cNvPr>
          <p:cNvPicPr>
            <a:picLocks noChangeAspect="1"/>
          </p:cNvPicPr>
          <p:nvPr/>
        </p:nvPicPr>
        <p:blipFill>
          <a:blip r:embed="rId3"/>
          <a:stretch>
            <a:fillRect/>
          </a:stretch>
        </p:blipFill>
        <p:spPr>
          <a:xfrm>
            <a:off x="2819146" y="4579373"/>
            <a:ext cx="6080761" cy="1616237"/>
          </a:xfrm>
          <a:prstGeom prst="rect">
            <a:avLst/>
          </a:prstGeom>
        </p:spPr>
      </p:pic>
      <p:sp>
        <p:nvSpPr>
          <p:cNvPr id="5" name="TextBox 4">
            <a:extLst>
              <a:ext uri="{FF2B5EF4-FFF2-40B4-BE49-F238E27FC236}">
                <a16:creationId xmlns:a16="http://schemas.microsoft.com/office/drawing/2014/main" id="{724A1D0E-DDC0-F793-3E8E-0B855E97FB21}"/>
              </a:ext>
            </a:extLst>
          </p:cNvPr>
          <p:cNvSpPr txBox="1"/>
          <p:nvPr/>
        </p:nvSpPr>
        <p:spPr>
          <a:xfrm>
            <a:off x="8120298" y="6074398"/>
            <a:ext cx="2899410" cy="646331"/>
          </a:xfrm>
          <a:prstGeom prst="rect">
            <a:avLst/>
          </a:prstGeom>
          <a:noFill/>
        </p:spPr>
        <p:txBody>
          <a:bodyPr wrap="square">
            <a:spAutoFit/>
          </a:bodyPr>
          <a:lstStyle/>
          <a:p>
            <a:r>
              <a:rPr lang="en-US" dirty="0">
                <a:solidFill>
                  <a:srgbClr val="B60000"/>
                </a:solidFill>
              </a:rPr>
              <a:t>However not all detected transits are exoplanets</a:t>
            </a:r>
          </a:p>
        </p:txBody>
      </p:sp>
    </p:spTree>
    <p:extLst>
      <p:ext uri="{BB962C8B-B14F-4D97-AF65-F5344CB8AC3E}">
        <p14:creationId xmlns:p14="http://schemas.microsoft.com/office/powerpoint/2010/main" val="267423465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003" y="138324"/>
            <a:ext cx="9350528" cy="952029"/>
          </a:xfrm>
        </p:spPr>
        <p:txBody>
          <a:bodyPr>
            <a:normAutofit/>
          </a:bodyPr>
          <a:lstStyle/>
          <a:p>
            <a:r>
              <a:rPr lang="en-US" sz="2400" dirty="0"/>
              <a:t>Different False </a:t>
            </a:r>
            <a:r>
              <a:rPr lang="en-US" sz="2400"/>
              <a:t>Positive Sources</a:t>
            </a:r>
            <a:endParaRPr lang="en-US" sz="2400" dirty="0"/>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12</a:t>
            </a:fld>
            <a:endParaRPr lang="en-US" dirty="0"/>
          </a:p>
        </p:txBody>
      </p:sp>
      <p:pic>
        <p:nvPicPr>
          <p:cNvPr id="5" name="Picture 4" descr="Eclipsing_binary_star_animation_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55" y="1598423"/>
            <a:ext cx="2714482" cy="2035861"/>
          </a:xfrm>
          <a:prstGeom prst="rect">
            <a:avLst/>
          </a:prstGeom>
        </p:spPr>
      </p:pic>
      <p:pic>
        <p:nvPicPr>
          <p:cNvPr id="6" name="Picture 5" descr="6592_fig17_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55" y="3225240"/>
            <a:ext cx="2714482" cy="3650055"/>
          </a:xfrm>
          <a:prstGeom prst="rect">
            <a:avLst/>
          </a:prstGeom>
        </p:spPr>
      </p:pic>
      <p:pic>
        <p:nvPicPr>
          <p:cNvPr id="7" name="BEB.jpg" descr="BEB.jpg">
            <a:extLst>
              <a:ext uri="{FF2B5EF4-FFF2-40B4-BE49-F238E27FC236}">
                <a16:creationId xmlns:a16="http://schemas.microsoft.com/office/drawing/2014/main" id="{440D5DC9-19DA-0445-8253-5949F11A6D24}"/>
              </a:ext>
            </a:extLst>
          </p:cNvPr>
          <p:cNvPicPr>
            <a:picLocks noChangeAspect="1"/>
          </p:cNvPicPr>
          <p:nvPr/>
        </p:nvPicPr>
        <p:blipFill>
          <a:blip r:embed="rId5"/>
          <a:stretch>
            <a:fillRect/>
          </a:stretch>
        </p:blipFill>
        <p:spPr>
          <a:xfrm rot="5400000">
            <a:off x="3898152" y="1209695"/>
            <a:ext cx="2988410" cy="3922504"/>
          </a:xfrm>
          <a:prstGeom prst="rect">
            <a:avLst/>
          </a:prstGeom>
        </p:spPr>
      </p:pic>
      <p:pic>
        <p:nvPicPr>
          <p:cNvPr id="9" name="stellar_magnetic_fields_653x547.jpg" descr="stellar_magnetic_fields_653x547.jpg">
            <a:extLst>
              <a:ext uri="{FF2B5EF4-FFF2-40B4-BE49-F238E27FC236}">
                <a16:creationId xmlns:a16="http://schemas.microsoft.com/office/drawing/2014/main" id="{5A5F1146-7F12-2841-98B1-32E2328EBFE4}"/>
              </a:ext>
            </a:extLst>
          </p:cNvPr>
          <p:cNvPicPr>
            <a:picLocks noChangeAspect="1"/>
          </p:cNvPicPr>
          <p:nvPr/>
        </p:nvPicPr>
        <p:blipFill>
          <a:blip r:embed="rId6"/>
          <a:stretch>
            <a:fillRect/>
          </a:stretch>
        </p:blipFill>
        <p:spPr>
          <a:xfrm>
            <a:off x="7588690" y="1608914"/>
            <a:ext cx="3704150" cy="3102864"/>
          </a:xfrm>
          <a:prstGeom prst="rect">
            <a:avLst/>
          </a:prstGeom>
        </p:spPr>
      </p:pic>
      <p:sp>
        <p:nvSpPr>
          <p:cNvPr id="3" name="Rectangle 2">
            <a:extLst>
              <a:ext uri="{FF2B5EF4-FFF2-40B4-BE49-F238E27FC236}">
                <a16:creationId xmlns:a16="http://schemas.microsoft.com/office/drawing/2014/main" id="{156896EE-4EC0-AC4F-8031-C581682C496D}"/>
              </a:ext>
            </a:extLst>
          </p:cNvPr>
          <p:cNvSpPr/>
          <p:nvPr/>
        </p:nvSpPr>
        <p:spPr>
          <a:xfrm>
            <a:off x="116855" y="1159722"/>
            <a:ext cx="2868093" cy="369332"/>
          </a:xfrm>
          <a:prstGeom prst="rect">
            <a:avLst/>
          </a:prstGeom>
        </p:spPr>
        <p:txBody>
          <a:bodyPr wrap="none">
            <a:spAutoFit/>
          </a:bodyPr>
          <a:lstStyle/>
          <a:p>
            <a:r>
              <a:rPr lang="en-US" dirty="0"/>
              <a:t>1. Eclipsing Binary Stars</a:t>
            </a:r>
          </a:p>
        </p:txBody>
      </p:sp>
      <p:sp>
        <p:nvSpPr>
          <p:cNvPr id="10" name="Title 1">
            <a:extLst>
              <a:ext uri="{FF2B5EF4-FFF2-40B4-BE49-F238E27FC236}">
                <a16:creationId xmlns:a16="http://schemas.microsoft.com/office/drawing/2014/main" id="{FC2720EE-0A70-AC44-A045-4EE60876A38A}"/>
              </a:ext>
            </a:extLst>
          </p:cNvPr>
          <p:cNvSpPr txBox="1">
            <a:spLocks/>
          </p:cNvSpPr>
          <p:nvPr/>
        </p:nvSpPr>
        <p:spPr>
          <a:xfrm>
            <a:off x="3348793" y="1139435"/>
            <a:ext cx="4689826" cy="42966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a:t>2. Transits Due to Background Objects</a:t>
            </a:r>
          </a:p>
        </p:txBody>
      </p:sp>
      <p:sp>
        <p:nvSpPr>
          <p:cNvPr id="11" name="Title 1">
            <a:extLst>
              <a:ext uri="{FF2B5EF4-FFF2-40B4-BE49-F238E27FC236}">
                <a16:creationId xmlns:a16="http://schemas.microsoft.com/office/drawing/2014/main" id="{4480C2D9-3310-3540-807D-B7AAC5AF79B2}"/>
              </a:ext>
            </a:extLst>
          </p:cNvPr>
          <p:cNvSpPr txBox="1">
            <a:spLocks/>
          </p:cNvSpPr>
          <p:nvPr/>
        </p:nvSpPr>
        <p:spPr>
          <a:xfrm>
            <a:off x="7866744" y="1170676"/>
            <a:ext cx="3704150" cy="3891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a:t>3. Star Variability &amp; systematics</a:t>
            </a:r>
          </a:p>
        </p:txBody>
      </p:sp>
      <p:sp>
        <p:nvSpPr>
          <p:cNvPr id="12" name="Title 1">
            <a:extLst>
              <a:ext uri="{FF2B5EF4-FFF2-40B4-BE49-F238E27FC236}">
                <a16:creationId xmlns:a16="http://schemas.microsoft.com/office/drawing/2014/main" id="{23D80966-B73B-AA4D-A192-CCF8F9483835}"/>
              </a:ext>
            </a:extLst>
          </p:cNvPr>
          <p:cNvSpPr txBox="1">
            <a:spLocks/>
          </p:cNvSpPr>
          <p:nvPr/>
        </p:nvSpPr>
        <p:spPr>
          <a:xfrm>
            <a:off x="3362972" y="5276925"/>
            <a:ext cx="7726297" cy="681473"/>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200" dirty="0">
                <a:solidFill>
                  <a:schemeClr val="bg1"/>
                </a:solidFill>
              </a:rPr>
              <a:t>4. Transits due to </a:t>
            </a:r>
            <a:r>
              <a:rPr lang="en-US" sz="2800" dirty="0">
                <a:solidFill>
                  <a:schemeClr val="bg1"/>
                </a:solidFill>
              </a:rPr>
              <a:t>systematic</a:t>
            </a:r>
            <a:r>
              <a:rPr lang="en-US" sz="3200" dirty="0">
                <a:solidFill>
                  <a:schemeClr val="bg1"/>
                </a:solidFill>
              </a:rPr>
              <a:t> instrumental noise</a:t>
            </a:r>
          </a:p>
        </p:txBody>
      </p:sp>
      <p:pic>
        <p:nvPicPr>
          <p:cNvPr id="14" name="Picture 13">
            <a:extLst>
              <a:ext uri="{FF2B5EF4-FFF2-40B4-BE49-F238E27FC236}">
                <a16:creationId xmlns:a16="http://schemas.microsoft.com/office/drawing/2014/main" id="{07678267-6882-C944-96DD-039DEAEF206B}"/>
              </a:ext>
            </a:extLst>
          </p:cNvPr>
          <p:cNvPicPr>
            <a:picLocks noChangeAspect="1"/>
          </p:cNvPicPr>
          <p:nvPr/>
        </p:nvPicPr>
        <p:blipFill>
          <a:blip r:embed="rId7"/>
          <a:stretch>
            <a:fillRect/>
          </a:stretch>
        </p:blipFill>
        <p:spPr>
          <a:xfrm>
            <a:off x="3440054" y="1698306"/>
            <a:ext cx="1952303" cy="1194069"/>
          </a:xfrm>
          <a:prstGeom prst="rect">
            <a:avLst/>
          </a:prstGeom>
        </p:spPr>
      </p:pic>
      <p:sp>
        <p:nvSpPr>
          <p:cNvPr id="15" name="TextBox 14">
            <a:extLst>
              <a:ext uri="{FF2B5EF4-FFF2-40B4-BE49-F238E27FC236}">
                <a16:creationId xmlns:a16="http://schemas.microsoft.com/office/drawing/2014/main" id="{35B7DA40-3AD1-2348-2628-A04E30AA2113}"/>
              </a:ext>
            </a:extLst>
          </p:cNvPr>
          <p:cNvSpPr txBox="1"/>
          <p:nvPr/>
        </p:nvSpPr>
        <p:spPr>
          <a:xfrm>
            <a:off x="3281504" y="5150016"/>
            <a:ext cx="7807765" cy="830997"/>
          </a:xfrm>
          <a:prstGeom prst="rect">
            <a:avLst/>
          </a:prstGeom>
          <a:noFill/>
        </p:spPr>
        <p:txBody>
          <a:bodyPr wrap="square">
            <a:spAutoFit/>
          </a:bodyPr>
          <a:lstStyle/>
          <a:p>
            <a:r>
              <a:rPr lang="en-US" sz="2400" dirty="0"/>
              <a:t>Existence of false positive sources </a:t>
            </a:r>
            <a:r>
              <a:rPr lang="en-US" sz="2400" dirty="0">
                <a:sym typeface="Wingdings" pitchFamily="2" charset="2"/>
              </a:rPr>
              <a:t> Classification problem</a:t>
            </a:r>
            <a:endParaRPr lang="en-US" sz="2400" dirty="0"/>
          </a:p>
        </p:txBody>
      </p:sp>
    </p:spTree>
    <p:extLst>
      <p:ext uri="{BB962C8B-B14F-4D97-AF65-F5344CB8AC3E}">
        <p14:creationId xmlns:p14="http://schemas.microsoft.com/office/powerpoint/2010/main" val="271620451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B2658C-61C6-BCB7-60FF-08D28870C702}"/>
              </a:ext>
            </a:extLst>
          </p:cNvPr>
          <p:cNvSpPr>
            <a:spLocks noGrp="1"/>
          </p:cNvSpPr>
          <p:nvPr>
            <p:ph type="sldNum" sz="quarter" idx="12"/>
          </p:nvPr>
        </p:nvSpPr>
        <p:spPr/>
        <p:txBody>
          <a:bodyPr>
            <a:normAutofit lnSpcReduction="10000"/>
          </a:bodyPr>
          <a:lstStyle/>
          <a:p>
            <a:fld id="{4FAB73BC-B049-4115-A692-8D63A059BFB8}" type="slidenum">
              <a:rPr lang="en-US" smtClean="0"/>
              <a:t>13</a:t>
            </a:fld>
            <a:endParaRPr lang="en-US" dirty="0"/>
          </a:p>
        </p:txBody>
      </p:sp>
      <p:sp>
        <p:nvSpPr>
          <p:cNvPr id="5" name="Rectangle 4">
            <a:extLst>
              <a:ext uri="{FF2B5EF4-FFF2-40B4-BE49-F238E27FC236}">
                <a16:creationId xmlns:a16="http://schemas.microsoft.com/office/drawing/2014/main" id="{17346E73-F131-830C-FE28-5E7113A93E6C}"/>
              </a:ext>
            </a:extLst>
          </p:cNvPr>
          <p:cNvSpPr/>
          <p:nvPr/>
        </p:nvSpPr>
        <p:spPr>
          <a:xfrm>
            <a:off x="0" y="0"/>
            <a:ext cx="1220724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3600" dirty="0"/>
          </a:p>
        </p:txBody>
      </p:sp>
      <p:sp>
        <p:nvSpPr>
          <p:cNvPr id="2" name="TextBox 1">
            <a:extLst>
              <a:ext uri="{FF2B5EF4-FFF2-40B4-BE49-F238E27FC236}">
                <a16:creationId xmlns:a16="http://schemas.microsoft.com/office/drawing/2014/main" id="{EDD1B5C0-2627-FB36-A79E-A4D3F808372E}"/>
              </a:ext>
            </a:extLst>
          </p:cNvPr>
          <p:cNvSpPr txBox="1"/>
          <p:nvPr/>
        </p:nvSpPr>
        <p:spPr>
          <a:xfrm>
            <a:off x="1514476" y="2043112"/>
            <a:ext cx="9043988" cy="1815882"/>
          </a:xfrm>
          <a:prstGeom prst="rect">
            <a:avLst/>
          </a:prstGeom>
          <a:noFill/>
        </p:spPr>
        <p:txBody>
          <a:bodyPr wrap="square" rtlCol="0">
            <a:spAutoFit/>
          </a:bodyPr>
          <a:lstStyle/>
          <a:p>
            <a:pPr algn="ctr"/>
            <a:r>
              <a:rPr lang="en-US" sz="2800" dirty="0">
                <a:solidFill>
                  <a:srgbClr val="FFC000"/>
                </a:solidFill>
              </a:rPr>
              <a:t>Machine Classifiers</a:t>
            </a:r>
            <a:r>
              <a:rPr lang="en-US" sz="2800" dirty="0">
                <a:solidFill>
                  <a:schemeClr val="bg1"/>
                </a:solidFill>
              </a:rPr>
              <a:t> help finding new </a:t>
            </a:r>
            <a:r>
              <a:rPr lang="en-US" sz="2800" dirty="0">
                <a:solidFill>
                  <a:srgbClr val="FFC000"/>
                </a:solidFill>
              </a:rPr>
              <a:t>exoplanets</a:t>
            </a:r>
            <a:r>
              <a:rPr lang="en-US" sz="2800" dirty="0">
                <a:solidFill>
                  <a:schemeClr val="bg1"/>
                </a:solidFill>
              </a:rPr>
              <a:t> :</a:t>
            </a:r>
          </a:p>
          <a:p>
            <a:pPr algn="ctr"/>
            <a:r>
              <a:rPr lang="en-US" sz="2800" dirty="0">
                <a:solidFill>
                  <a:schemeClr val="bg1"/>
                </a:solidFill>
              </a:rPr>
              <a:t>1- </a:t>
            </a:r>
            <a:r>
              <a:rPr lang="en-US" sz="2800" dirty="0">
                <a:solidFill>
                  <a:srgbClr val="FFC000"/>
                </a:solidFill>
              </a:rPr>
              <a:t>Indirectly</a:t>
            </a:r>
            <a:r>
              <a:rPr lang="en-US" sz="2800" dirty="0">
                <a:solidFill>
                  <a:schemeClr val="bg1"/>
                </a:solidFill>
              </a:rPr>
              <a:t> by allowing domain experts to focus on the most promising signals </a:t>
            </a:r>
          </a:p>
          <a:p>
            <a:pPr algn="ctr"/>
            <a:r>
              <a:rPr lang="en-US" sz="2800" dirty="0">
                <a:solidFill>
                  <a:schemeClr val="bg1"/>
                </a:solidFill>
              </a:rPr>
              <a:t>2- </a:t>
            </a:r>
            <a:r>
              <a:rPr lang="en-US" sz="2800" dirty="0">
                <a:solidFill>
                  <a:srgbClr val="FFC000"/>
                </a:solidFill>
              </a:rPr>
              <a:t>Directly</a:t>
            </a:r>
            <a:r>
              <a:rPr lang="en-US" sz="2800" dirty="0">
                <a:solidFill>
                  <a:schemeClr val="bg1"/>
                </a:solidFill>
              </a:rPr>
              <a:t> if they are highly confident (Validation)</a:t>
            </a:r>
          </a:p>
        </p:txBody>
      </p:sp>
    </p:spTree>
    <p:extLst>
      <p:ext uri="{BB962C8B-B14F-4D97-AF65-F5344CB8AC3E}">
        <p14:creationId xmlns:p14="http://schemas.microsoft.com/office/powerpoint/2010/main" val="186467865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D3E0-3CA8-7E6C-CB9E-901CB8165C36}"/>
              </a:ext>
            </a:extLst>
          </p:cNvPr>
          <p:cNvSpPr>
            <a:spLocks noGrp="1"/>
          </p:cNvSpPr>
          <p:nvPr>
            <p:ph type="title"/>
          </p:nvPr>
        </p:nvSpPr>
        <p:spPr>
          <a:xfrm>
            <a:off x="1261872" y="365760"/>
            <a:ext cx="9692640" cy="746944"/>
          </a:xfrm>
        </p:spPr>
        <p:txBody>
          <a:bodyPr/>
          <a:lstStyle/>
          <a:p>
            <a:r>
              <a:rPr lang="en-US" dirty="0"/>
              <a:t>Deep Learning</a:t>
            </a:r>
          </a:p>
        </p:txBody>
      </p:sp>
      <p:sp>
        <p:nvSpPr>
          <p:cNvPr id="3" name="Content Placeholder 2">
            <a:extLst>
              <a:ext uri="{FF2B5EF4-FFF2-40B4-BE49-F238E27FC236}">
                <a16:creationId xmlns:a16="http://schemas.microsoft.com/office/drawing/2014/main" id="{D0CF55A8-8595-3FF5-10B3-2501CEFB63B4}"/>
              </a:ext>
            </a:extLst>
          </p:cNvPr>
          <p:cNvSpPr>
            <a:spLocks noGrp="1"/>
          </p:cNvSpPr>
          <p:nvPr>
            <p:ph idx="1"/>
          </p:nvPr>
        </p:nvSpPr>
        <p:spPr>
          <a:xfrm>
            <a:off x="1066800" y="3169920"/>
            <a:ext cx="5029200" cy="3124200"/>
          </a:xfrm>
        </p:spPr>
        <p:txBody>
          <a:bodyPr>
            <a:normAutofit/>
          </a:bodyPr>
          <a:lstStyle/>
          <a:p>
            <a:r>
              <a:rPr lang="en-US" sz="2000" dirty="0"/>
              <a:t>A version of this was developed in 2018 (</a:t>
            </a:r>
            <a:r>
              <a:rPr lang="en-US" sz="2000" dirty="0" err="1"/>
              <a:t>Shallue</a:t>
            </a:r>
            <a:r>
              <a:rPr lang="en-US" sz="2000" dirty="0"/>
              <a:t> &amp; Vanderburg 2018)</a:t>
            </a:r>
          </a:p>
          <a:p>
            <a:r>
              <a:rPr lang="en-US" sz="2000" dirty="0">
                <a:solidFill>
                  <a:srgbClr val="C00000"/>
                </a:solidFill>
              </a:rPr>
              <a:t>Called </a:t>
            </a:r>
            <a:r>
              <a:rPr lang="en-US" sz="2000" dirty="0" err="1">
                <a:solidFill>
                  <a:srgbClr val="C00000"/>
                </a:solidFill>
              </a:rPr>
              <a:t>AstoNet</a:t>
            </a:r>
            <a:r>
              <a:rPr lang="en-US" sz="2000" dirty="0"/>
              <a:t>, used phase folded flux data in two versions: local and global views</a:t>
            </a:r>
          </a:p>
          <a:p>
            <a:r>
              <a:rPr lang="en-US" sz="2000" dirty="0">
                <a:solidFill>
                  <a:srgbClr val="C00000"/>
                </a:solidFill>
              </a:rPr>
              <a:t>Precision=86.1%, Recall=88.5%</a:t>
            </a:r>
          </a:p>
          <a:p>
            <a:r>
              <a:rPr lang="en-US" sz="2000" dirty="0"/>
              <a:t>How can we improve the performance</a:t>
            </a:r>
          </a:p>
          <a:p>
            <a:pPr lvl="1"/>
            <a:r>
              <a:rPr lang="en-US" sz="1800" dirty="0"/>
              <a:t>How about using raw pixel data?</a:t>
            </a:r>
          </a:p>
        </p:txBody>
      </p:sp>
      <p:sp>
        <p:nvSpPr>
          <p:cNvPr id="4" name="Slide Number Placeholder 3">
            <a:extLst>
              <a:ext uri="{FF2B5EF4-FFF2-40B4-BE49-F238E27FC236}">
                <a16:creationId xmlns:a16="http://schemas.microsoft.com/office/drawing/2014/main" id="{15E47BE5-8554-C47C-23C2-9C5DC3F25E47}"/>
              </a:ext>
            </a:extLst>
          </p:cNvPr>
          <p:cNvSpPr>
            <a:spLocks noGrp="1"/>
          </p:cNvSpPr>
          <p:nvPr>
            <p:ph type="sldNum" sz="quarter" idx="12"/>
          </p:nvPr>
        </p:nvSpPr>
        <p:spPr/>
        <p:txBody>
          <a:bodyPr>
            <a:normAutofit lnSpcReduction="10000"/>
          </a:bodyPr>
          <a:lstStyle/>
          <a:p>
            <a:fld id="{4FAB73BC-B049-4115-A692-8D63A059BFB8}" type="slidenum">
              <a:rPr lang="en-US" smtClean="0"/>
              <a:t>14</a:t>
            </a:fld>
            <a:endParaRPr lang="en-US" dirty="0"/>
          </a:p>
        </p:txBody>
      </p:sp>
      <p:pic>
        <p:nvPicPr>
          <p:cNvPr id="6" name="Picture 5">
            <a:extLst>
              <a:ext uri="{FF2B5EF4-FFF2-40B4-BE49-F238E27FC236}">
                <a16:creationId xmlns:a16="http://schemas.microsoft.com/office/drawing/2014/main" id="{0B29FA24-95B6-DA57-0287-60267C96FAC5}"/>
              </a:ext>
            </a:extLst>
          </p:cNvPr>
          <p:cNvPicPr>
            <a:picLocks noChangeAspect="1"/>
          </p:cNvPicPr>
          <p:nvPr/>
        </p:nvPicPr>
        <p:blipFill>
          <a:blip r:embed="rId2"/>
          <a:stretch>
            <a:fillRect/>
          </a:stretch>
        </p:blipFill>
        <p:spPr>
          <a:xfrm>
            <a:off x="5134449" y="1295758"/>
            <a:ext cx="6038342" cy="1564268"/>
          </a:xfrm>
          <a:prstGeom prst="rect">
            <a:avLst/>
          </a:prstGeom>
        </p:spPr>
      </p:pic>
      <p:cxnSp>
        <p:nvCxnSpPr>
          <p:cNvPr id="7" name="Straight Arrow Connector 6">
            <a:extLst>
              <a:ext uri="{FF2B5EF4-FFF2-40B4-BE49-F238E27FC236}">
                <a16:creationId xmlns:a16="http://schemas.microsoft.com/office/drawing/2014/main" id="{0808714F-5BF0-8028-85B2-0649F13995A7}"/>
              </a:ext>
            </a:extLst>
          </p:cNvPr>
          <p:cNvCxnSpPr>
            <a:cxnSpLocks/>
            <a:stCxn id="6" idx="2"/>
            <a:endCxn id="12" idx="0"/>
          </p:cNvCxnSpPr>
          <p:nvPr/>
        </p:nvCxnSpPr>
        <p:spPr>
          <a:xfrm>
            <a:off x="8153620" y="2860026"/>
            <a:ext cx="15240" cy="736614"/>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a:extLst>
              <a:ext uri="{FF2B5EF4-FFF2-40B4-BE49-F238E27FC236}">
                <a16:creationId xmlns:a16="http://schemas.microsoft.com/office/drawing/2014/main" id="{11E5D422-4601-E263-6124-804B9CC855A2}"/>
              </a:ext>
            </a:extLst>
          </p:cNvPr>
          <p:cNvSpPr/>
          <p:nvPr/>
        </p:nvSpPr>
        <p:spPr>
          <a:xfrm>
            <a:off x="7094551" y="3596640"/>
            <a:ext cx="2148617" cy="1021080"/>
          </a:xfrm>
          <a:prstGeom prst="rect">
            <a:avLst/>
          </a:prstGeom>
          <a:noFill/>
          <a:ln w="28575">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Deep Neural Networks</a:t>
            </a:r>
          </a:p>
        </p:txBody>
      </p:sp>
      <p:cxnSp>
        <p:nvCxnSpPr>
          <p:cNvPr id="14" name="Straight Arrow Connector 13">
            <a:extLst>
              <a:ext uri="{FF2B5EF4-FFF2-40B4-BE49-F238E27FC236}">
                <a16:creationId xmlns:a16="http://schemas.microsoft.com/office/drawing/2014/main" id="{F03C0FF6-72D4-F157-3EBB-3B20D809C98C}"/>
              </a:ext>
            </a:extLst>
          </p:cNvPr>
          <p:cNvCxnSpPr>
            <a:cxnSpLocks/>
            <a:stCxn id="12" idx="2"/>
            <a:endCxn id="17" idx="0"/>
          </p:cNvCxnSpPr>
          <p:nvPr/>
        </p:nvCxnSpPr>
        <p:spPr>
          <a:xfrm>
            <a:off x="8168860" y="4617720"/>
            <a:ext cx="15239" cy="759856"/>
          </a:xfrm>
          <a:prstGeom prst="straightConnector1">
            <a:avLst/>
          </a:prstGeom>
          <a:ln w="317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75EFD95C-3D62-ECB5-6C62-63333FFE5563}"/>
              </a:ext>
            </a:extLst>
          </p:cNvPr>
          <p:cNvSpPr txBox="1"/>
          <p:nvPr/>
        </p:nvSpPr>
        <p:spPr>
          <a:xfrm>
            <a:off x="7414497" y="5377576"/>
            <a:ext cx="1539204" cy="369332"/>
          </a:xfrm>
          <a:prstGeom prst="rect">
            <a:avLst/>
          </a:prstGeom>
          <a:noFill/>
        </p:spPr>
        <p:txBody>
          <a:bodyPr wrap="none" rtlCol="0">
            <a:spAutoFit/>
          </a:bodyPr>
          <a:lstStyle/>
          <a:p>
            <a:r>
              <a:rPr lang="en-US" dirty="0"/>
              <a:t>Planet or FP</a:t>
            </a:r>
          </a:p>
        </p:txBody>
      </p:sp>
    </p:spTree>
    <p:extLst>
      <p:ext uri="{BB962C8B-B14F-4D97-AF65-F5344CB8AC3E}">
        <p14:creationId xmlns:p14="http://schemas.microsoft.com/office/powerpoint/2010/main" val="28339570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D3E0-3CA8-7E6C-CB9E-901CB8165C36}"/>
              </a:ext>
            </a:extLst>
          </p:cNvPr>
          <p:cNvSpPr>
            <a:spLocks noGrp="1"/>
          </p:cNvSpPr>
          <p:nvPr>
            <p:ph type="title"/>
          </p:nvPr>
        </p:nvSpPr>
        <p:spPr>
          <a:xfrm>
            <a:off x="1261872" y="365760"/>
            <a:ext cx="9692640" cy="746944"/>
          </a:xfrm>
        </p:spPr>
        <p:txBody>
          <a:bodyPr/>
          <a:lstStyle/>
          <a:p>
            <a:r>
              <a:rPr lang="en-US" dirty="0"/>
              <a:t>CNN: </a:t>
            </a:r>
            <a:r>
              <a:rPr lang="en-US" dirty="0" err="1"/>
              <a:t>AstroNet</a:t>
            </a:r>
            <a:endParaRPr lang="en-US" dirty="0"/>
          </a:p>
        </p:txBody>
      </p:sp>
      <p:sp>
        <p:nvSpPr>
          <p:cNvPr id="3" name="Content Placeholder 2">
            <a:extLst>
              <a:ext uri="{FF2B5EF4-FFF2-40B4-BE49-F238E27FC236}">
                <a16:creationId xmlns:a16="http://schemas.microsoft.com/office/drawing/2014/main" id="{D0CF55A8-8595-3FF5-10B3-2501CEFB63B4}"/>
              </a:ext>
            </a:extLst>
          </p:cNvPr>
          <p:cNvSpPr>
            <a:spLocks noGrp="1"/>
          </p:cNvSpPr>
          <p:nvPr>
            <p:ph idx="1"/>
          </p:nvPr>
        </p:nvSpPr>
        <p:spPr>
          <a:xfrm>
            <a:off x="890484" y="4607349"/>
            <a:ext cx="6038342" cy="2188708"/>
          </a:xfrm>
        </p:spPr>
        <p:txBody>
          <a:bodyPr>
            <a:normAutofit/>
          </a:bodyPr>
          <a:lstStyle/>
          <a:p>
            <a:r>
              <a:rPr lang="en-US" sz="2000" dirty="0"/>
              <a:t>Only phase folded flux data used in two versions: local and global views</a:t>
            </a:r>
          </a:p>
          <a:p>
            <a:r>
              <a:rPr lang="en-US" sz="2000" dirty="0"/>
              <a:t>Precision=86.1%, Recall=88.5%</a:t>
            </a:r>
          </a:p>
          <a:p>
            <a:r>
              <a:rPr lang="en-US" sz="2000" dirty="0"/>
              <a:t>How can we improve the performance</a:t>
            </a:r>
          </a:p>
          <a:p>
            <a:pPr lvl="1"/>
            <a:r>
              <a:rPr lang="en-US" sz="1800" dirty="0"/>
              <a:t>How about using raw pixel data?</a:t>
            </a:r>
          </a:p>
        </p:txBody>
      </p:sp>
      <p:sp>
        <p:nvSpPr>
          <p:cNvPr id="4" name="Slide Number Placeholder 3">
            <a:extLst>
              <a:ext uri="{FF2B5EF4-FFF2-40B4-BE49-F238E27FC236}">
                <a16:creationId xmlns:a16="http://schemas.microsoft.com/office/drawing/2014/main" id="{15E47BE5-8554-C47C-23C2-9C5DC3F25E47}"/>
              </a:ext>
            </a:extLst>
          </p:cNvPr>
          <p:cNvSpPr>
            <a:spLocks noGrp="1"/>
          </p:cNvSpPr>
          <p:nvPr>
            <p:ph type="sldNum" sz="quarter" idx="12"/>
          </p:nvPr>
        </p:nvSpPr>
        <p:spPr/>
        <p:txBody>
          <a:bodyPr>
            <a:normAutofit lnSpcReduction="10000"/>
          </a:bodyPr>
          <a:lstStyle/>
          <a:p>
            <a:fld id="{4FAB73BC-B049-4115-A692-8D63A059BFB8}" type="slidenum">
              <a:rPr lang="en-US" smtClean="0"/>
              <a:t>15</a:t>
            </a:fld>
            <a:endParaRPr lang="en-US" dirty="0"/>
          </a:p>
        </p:txBody>
      </p:sp>
      <p:pic>
        <p:nvPicPr>
          <p:cNvPr id="8" name="Picture 7">
            <a:extLst>
              <a:ext uri="{FF2B5EF4-FFF2-40B4-BE49-F238E27FC236}">
                <a16:creationId xmlns:a16="http://schemas.microsoft.com/office/drawing/2014/main" id="{0696907B-1683-7292-F143-6C2B10F69240}"/>
              </a:ext>
            </a:extLst>
          </p:cNvPr>
          <p:cNvPicPr>
            <a:picLocks noChangeAspect="1"/>
          </p:cNvPicPr>
          <p:nvPr/>
        </p:nvPicPr>
        <p:blipFill>
          <a:blip r:embed="rId2"/>
          <a:stretch>
            <a:fillRect/>
          </a:stretch>
        </p:blipFill>
        <p:spPr>
          <a:xfrm>
            <a:off x="6928826" y="1156297"/>
            <a:ext cx="3834654" cy="5590711"/>
          </a:xfrm>
          <a:prstGeom prst="rect">
            <a:avLst/>
          </a:prstGeom>
        </p:spPr>
      </p:pic>
      <p:pic>
        <p:nvPicPr>
          <p:cNvPr id="6" name="Picture 5">
            <a:extLst>
              <a:ext uri="{FF2B5EF4-FFF2-40B4-BE49-F238E27FC236}">
                <a16:creationId xmlns:a16="http://schemas.microsoft.com/office/drawing/2014/main" id="{0B29FA24-95B6-DA57-0287-60267C96FAC5}"/>
              </a:ext>
            </a:extLst>
          </p:cNvPr>
          <p:cNvPicPr>
            <a:picLocks noChangeAspect="1"/>
          </p:cNvPicPr>
          <p:nvPr/>
        </p:nvPicPr>
        <p:blipFill>
          <a:blip r:embed="rId3"/>
          <a:stretch>
            <a:fillRect/>
          </a:stretch>
        </p:blipFill>
        <p:spPr>
          <a:xfrm>
            <a:off x="867249" y="1233714"/>
            <a:ext cx="6038342" cy="1564268"/>
          </a:xfrm>
          <a:prstGeom prst="rect">
            <a:avLst/>
          </a:prstGeom>
        </p:spPr>
      </p:pic>
      <p:pic>
        <p:nvPicPr>
          <p:cNvPr id="9" name="Picture 8">
            <a:extLst>
              <a:ext uri="{FF2B5EF4-FFF2-40B4-BE49-F238E27FC236}">
                <a16:creationId xmlns:a16="http://schemas.microsoft.com/office/drawing/2014/main" id="{81B2B688-96D3-4FC3-431F-F1FF532561E2}"/>
              </a:ext>
            </a:extLst>
          </p:cNvPr>
          <p:cNvPicPr>
            <a:picLocks noChangeAspect="1"/>
          </p:cNvPicPr>
          <p:nvPr/>
        </p:nvPicPr>
        <p:blipFill>
          <a:blip r:embed="rId4"/>
          <a:stretch>
            <a:fillRect/>
          </a:stretch>
        </p:blipFill>
        <p:spPr>
          <a:xfrm>
            <a:off x="890485" y="2758956"/>
            <a:ext cx="5967161" cy="1609344"/>
          </a:xfrm>
          <a:prstGeom prst="rect">
            <a:avLst/>
          </a:prstGeom>
        </p:spPr>
      </p:pic>
      <p:sp>
        <p:nvSpPr>
          <p:cNvPr id="10" name="TextBox 9">
            <a:extLst>
              <a:ext uri="{FF2B5EF4-FFF2-40B4-BE49-F238E27FC236}">
                <a16:creationId xmlns:a16="http://schemas.microsoft.com/office/drawing/2014/main" id="{2E984849-5221-A374-358C-A29C80E2C4CA}"/>
              </a:ext>
            </a:extLst>
          </p:cNvPr>
          <p:cNvSpPr txBox="1"/>
          <p:nvPr/>
        </p:nvSpPr>
        <p:spPr>
          <a:xfrm>
            <a:off x="3147287" y="2104998"/>
            <a:ext cx="1335622" cy="338554"/>
          </a:xfrm>
          <a:prstGeom prst="rect">
            <a:avLst/>
          </a:prstGeom>
          <a:noFill/>
        </p:spPr>
        <p:txBody>
          <a:bodyPr wrap="none" rtlCol="0">
            <a:spAutoFit/>
          </a:bodyPr>
          <a:lstStyle/>
          <a:p>
            <a:r>
              <a:rPr lang="en-US" sz="1600" dirty="0">
                <a:solidFill>
                  <a:srgbClr val="FF0000"/>
                </a:solidFill>
              </a:rPr>
              <a:t>Global View</a:t>
            </a:r>
          </a:p>
        </p:txBody>
      </p:sp>
      <p:sp>
        <p:nvSpPr>
          <p:cNvPr id="11" name="TextBox 10">
            <a:extLst>
              <a:ext uri="{FF2B5EF4-FFF2-40B4-BE49-F238E27FC236}">
                <a16:creationId xmlns:a16="http://schemas.microsoft.com/office/drawing/2014/main" id="{3B832434-6391-8980-83D8-82048495746F}"/>
              </a:ext>
            </a:extLst>
          </p:cNvPr>
          <p:cNvSpPr txBox="1"/>
          <p:nvPr/>
        </p:nvSpPr>
        <p:spPr>
          <a:xfrm>
            <a:off x="4484720" y="3563628"/>
            <a:ext cx="2235178" cy="584775"/>
          </a:xfrm>
          <a:prstGeom prst="rect">
            <a:avLst/>
          </a:prstGeom>
          <a:noFill/>
        </p:spPr>
        <p:txBody>
          <a:bodyPr wrap="square" rtlCol="0">
            <a:spAutoFit/>
          </a:bodyPr>
          <a:lstStyle/>
          <a:p>
            <a:r>
              <a:rPr lang="en-US" sz="1600" dirty="0">
                <a:solidFill>
                  <a:srgbClr val="FF0000"/>
                </a:solidFill>
              </a:rPr>
              <a:t>Local View (focused on transit)</a:t>
            </a:r>
          </a:p>
        </p:txBody>
      </p:sp>
    </p:spTree>
    <p:extLst>
      <p:ext uri="{BB962C8B-B14F-4D97-AF65-F5344CB8AC3E}">
        <p14:creationId xmlns:p14="http://schemas.microsoft.com/office/powerpoint/2010/main" val="22542594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1DD3E0-3CA8-7E6C-CB9E-901CB8165C36}"/>
              </a:ext>
            </a:extLst>
          </p:cNvPr>
          <p:cNvSpPr>
            <a:spLocks noGrp="1"/>
          </p:cNvSpPr>
          <p:nvPr>
            <p:ph type="title"/>
          </p:nvPr>
        </p:nvSpPr>
        <p:spPr>
          <a:xfrm>
            <a:off x="1261872" y="365760"/>
            <a:ext cx="9692640" cy="746944"/>
          </a:xfrm>
        </p:spPr>
        <p:txBody>
          <a:bodyPr/>
          <a:lstStyle/>
          <a:p>
            <a:r>
              <a:rPr lang="en-US" dirty="0"/>
              <a:t>Raw Pixel Data</a:t>
            </a:r>
          </a:p>
        </p:txBody>
      </p:sp>
      <p:sp>
        <p:nvSpPr>
          <p:cNvPr id="3" name="Content Placeholder 2">
            <a:extLst>
              <a:ext uri="{FF2B5EF4-FFF2-40B4-BE49-F238E27FC236}">
                <a16:creationId xmlns:a16="http://schemas.microsoft.com/office/drawing/2014/main" id="{D0CF55A8-8595-3FF5-10B3-2501CEFB63B4}"/>
              </a:ext>
            </a:extLst>
          </p:cNvPr>
          <p:cNvSpPr>
            <a:spLocks noGrp="1"/>
          </p:cNvSpPr>
          <p:nvPr>
            <p:ph idx="1"/>
          </p:nvPr>
        </p:nvSpPr>
        <p:spPr>
          <a:xfrm>
            <a:off x="769257" y="2561039"/>
            <a:ext cx="3904003" cy="3619098"/>
          </a:xfrm>
        </p:spPr>
        <p:txBody>
          <a:bodyPr>
            <a:normAutofit/>
          </a:bodyPr>
          <a:lstStyle/>
          <a:p>
            <a:r>
              <a:rPr lang="en-US" sz="2800" dirty="0"/>
              <a:t>What information they have?</a:t>
            </a:r>
          </a:p>
          <a:p>
            <a:r>
              <a:rPr lang="en-US" sz="2800" dirty="0"/>
              <a:t>Should we use them?</a:t>
            </a:r>
          </a:p>
        </p:txBody>
      </p:sp>
      <p:sp>
        <p:nvSpPr>
          <p:cNvPr id="4" name="Slide Number Placeholder 3">
            <a:extLst>
              <a:ext uri="{FF2B5EF4-FFF2-40B4-BE49-F238E27FC236}">
                <a16:creationId xmlns:a16="http://schemas.microsoft.com/office/drawing/2014/main" id="{15E47BE5-8554-C47C-23C2-9C5DC3F25E47}"/>
              </a:ext>
            </a:extLst>
          </p:cNvPr>
          <p:cNvSpPr>
            <a:spLocks noGrp="1"/>
          </p:cNvSpPr>
          <p:nvPr>
            <p:ph type="sldNum" sz="quarter" idx="12"/>
          </p:nvPr>
        </p:nvSpPr>
        <p:spPr/>
        <p:txBody>
          <a:bodyPr>
            <a:normAutofit lnSpcReduction="10000"/>
          </a:bodyPr>
          <a:lstStyle/>
          <a:p>
            <a:fld id="{4FAB73BC-B049-4115-A692-8D63A059BFB8}" type="slidenum">
              <a:rPr lang="en-US" smtClean="0"/>
              <a:t>16</a:t>
            </a:fld>
            <a:endParaRPr lang="en-US" dirty="0"/>
          </a:p>
        </p:txBody>
      </p:sp>
      <p:pic>
        <p:nvPicPr>
          <p:cNvPr id="7" name="Picture 6">
            <a:extLst>
              <a:ext uri="{FF2B5EF4-FFF2-40B4-BE49-F238E27FC236}">
                <a16:creationId xmlns:a16="http://schemas.microsoft.com/office/drawing/2014/main" id="{9F25C0FF-CB13-5D9A-DE9D-902CC16AA919}"/>
              </a:ext>
            </a:extLst>
          </p:cNvPr>
          <p:cNvPicPr>
            <a:picLocks noChangeAspect="1"/>
          </p:cNvPicPr>
          <p:nvPr/>
        </p:nvPicPr>
        <p:blipFill rotWithShape="1">
          <a:blip r:embed="rId2"/>
          <a:srcRect l="61105" t="4452" r="3068" b="50000"/>
          <a:stretch/>
        </p:blipFill>
        <p:spPr>
          <a:xfrm>
            <a:off x="5160214" y="1483727"/>
            <a:ext cx="3359672" cy="2568027"/>
          </a:xfrm>
          <a:prstGeom prst="rect">
            <a:avLst/>
          </a:prstGeom>
        </p:spPr>
      </p:pic>
      <p:pic>
        <p:nvPicPr>
          <p:cNvPr id="5" name="Picture 4">
            <a:extLst>
              <a:ext uri="{FF2B5EF4-FFF2-40B4-BE49-F238E27FC236}">
                <a16:creationId xmlns:a16="http://schemas.microsoft.com/office/drawing/2014/main" id="{FBB2D221-8C73-EEAF-0B69-3EEE74658623}"/>
              </a:ext>
            </a:extLst>
          </p:cNvPr>
          <p:cNvPicPr>
            <a:picLocks noChangeAspect="1"/>
          </p:cNvPicPr>
          <p:nvPr/>
        </p:nvPicPr>
        <p:blipFill rotWithShape="1">
          <a:blip r:embed="rId2"/>
          <a:srcRect l="61105" t="4452" r="3068" b="50000"/>
          <a:stretch/>
        </p:blipFill>
        <p:spPr>
          <a:xfrm>
            <a:off x="5312614" y="1636127"/>
            <a:ext cx="3359672" cy="2568027"/>
          </a:xfrm>
          <a:prstGeom prst="rect">
            <a:avLst/>
          </a:prstGeom>
        </p:spPr>
      </p:pic>
      <p:pic>
        <p:nvPicPr>
          <p:cNvPr id="6" name="Picture 5">
            <a:extLst>
              <a:ext uri="{FF2B5EF4-FFF2-40B4-BE49-F238E27FC236}">
                <a16:creationId xmlns:a16="http://schemas.microsoft.com/office/drawing/2014/main" id="{D4598AAE-D503-2AF9-2F7E-2C941E3A9A1D}"/>
              </a:ext>
            </a:extLst>
          </p:cNvPr>
          <p:cNvPicPr>
            <a:picLocks noChangeAspect="1"/>
          </p:cNvPicPr>
          <p:nvPr/>
        </p:nvPicPr>
        <p:blipFill rotWithShape="1">
          <a:blip r:embed="rId2"/>
          <a:srcRect l="61105" t="4452" r="3068" b="50000"/>
          <a:stretch/>
        </p:blipFill>
        <p:spPr>
          <a:xfrm>
            <a:off x="5465014" y="1788527"/>
            <a:ext cx="3359672" cy="2568027"/>
          </a:xfrm>
          <a:prstGeom prst="rect">
            <a:avLst/>
          </a:prstGeom>
        </p:spPr>
      </p:pic>
      <p:pic>
        <p:nvPicPr>
          <p:cNvPr id="8" name="Picture 7">
            <a:extLst>
              <a:ext uri="{FF2B5EF4-FFF2-40B4-BE49-F238E27FC236}">
                <a16:creationId xmlns:a16="http://schemas.microsoft.com/office/drawing/2014/main" id="{5FBB6F36-6EF5-1E6C-D1C4-5B3AFCB67BE9}"/>
              </a:ext>
            </a:extLst>
          </p:cNvPr>
          <p:cNvPicPr>
            <a:picLocks noChangeAspect="1"/>
          </p:cNvPicPr>
          <p:nvPr/>
        </p:nvPicPr>
        <p:blipFill rotWithShape="1">
          <a:blip r:embed="rId2"/>
          <a:srcRect l="61105" t="4452" r="3068" b="50000"/>
          <a:stretch/>
        </p:blipFill>
        <p:spPr>
          <a:xfrm>
            <a:off x="5617414" y="1940927"/>
            <a:ext cx="3359672" cy="2568027"/>
          </a:xfrm>
          <a:prstGeom prst="rect">
            <a:avLst/>
          </a:prstGeom>
        </p:spPr>
      </p:pic>
      <p:pic>
        <p:nvPicPr>
          <p:cNvPr id="9" name="Picture 8">
            <a:extLst>
              <a:ext uri="{FF2B5EF4-FFF2-40B4-BE49-F238E27FC236}">
                <a16:creationId xmlns:a16="http://schemas.microsoft.com/office/drawing/2014/main" id="{2062DCEE-1D02-7F5A-8A45-807F17809815}"/>
              </a:ext>
            </a:extLst>
          </p:cNvPr>
          <p:cNvPicPr>
            <a:picLocks noChangeAspect="1"/>
          </p:cNvPicPr>
          <p:nvPr/>
        </p:nvPicPr>
        <p:blipFill rotWithShape="1">
          <a:blip r:embed="rId2"/>
          <a:srcRect l="61105" t="4452" r="3068" b="50000"/>
          <a:stretch/>
        </p:blipFill>
        <p:spPr>
          <a:xfrm>
            <a:off x="5769814" y="2093327"/>
            <a:ext cx="3359672" cy="2568027"/>
          </a:xfrm>
          <a:prstGeom prst="rect">
            <a:avLst/>
          </a:prstGeom>
        </p:spPr>
      </p:pic>
      <p:pic>
        <p:nvPicPr>
          <p:cNvPr id="10" name="Picture 9">
            <a:extLst>
              <a:ext uri="{FF2B5EF4-FFF2-40B4-BE49-F238E27FC236}">
                <a16:creationId xmlns:a16="http://schemas.microsoft.com/office/drawing/2014/main" id="{504427A1-C21F-327C-4205-3743B9C42213}"/>
              </a:ext>
            </a:extLst>
          </p:cNvPr>
          <p:cNvPicPr>
            <a:picLocks noChangeAspect="1"/>
          </p:cNvPicPr>
          <p:nvPr/>
        </p:nvPicPr>
        <p:blipFill rotWithShape="1">
          <a:blip r:embed="rId2"/>
          <a:srcRect l="61105" t="4452" r="3068" b="50000"/>
          <a:stretch/>
        </p:blipFill>
        <p:spPr>
          <a:xfrm>
            <a:off x="5922214" y="2245727"/>
            <a:ext cx="3359672" cy="2568027"/>
          </a:xfrm>
          <a:prstGeom prst="rect">
            <a:avLst/>
          </a:prstGeom>
        </p:spPr>
      </p:pic>
      <p:pic>
        <p:nvPicPr>
          <p:cNvPr id="11" name="Picture 10">
            <a:extLst>
              <a:ext uri="{FF2B5EF4-FFF2-40B4-BE49-F238E27FC236}">
                <a16:creationId xmlns:a16="http://schemas.microsoft.com/office/drawing/2014/main" id="{1D31207A-350C-185B-66EE-23295D9872E5}"/>
              </a:ext>
            </a:extLst>
          </p:cNvPr>
          <p:cNvPicPr>
            <a:picLocks noChangeAspect="1"/>
          </p:cNvPicPr>
          <p:nvPr/>
        </p:nvPicPr>
        <p:blipFill rotWithShape="1">
          <a:blip r:embed="rId2"/>
          <a:srcRect l="61105" t="4452" r="3068" b="50000"/>
          <a:stretch/>
        </p:blipFill>
        <p:spPr>
          <a:xfrm>
            <a:off x="6074614" y="2398127"/>
            <a:ext cx="3359672" cy="2568027"/>
          </a:xfrm>
          <a:prstGeom prst="rect">
            <a:avLst/>
          </a:prstGeom>
        </p:spPr>
      </p:pic>
      <p:pic>
        <p:nvPicPr>
          <p:cNvPr id="12" name="Picture 11">
            <a:extLst>
              <a:ext uri="{FF2B5EF4-FFF2-40B4-BE49-F238E27FC236}">
                <a16:creationId xmlns:a16="http://schemas.microsoft.com/office/drawing/2014/main" id="{1FED02B7-3FF1-E73C-1DA8-407887438D42}"/>
              </a:ext>
            </a:extLst>
          </p:cNvPr>
          <p:cNvPicPr>
            <a:picLocks noChangeAspect="1"/>
          </p:cNvPicPr>
          <p:nvPr/>
        </p:nvPicPr>
        <p:blipFill rotWithShape="1">
          <a:blip r:embed="rId2"/>
          <a:srcRect l="61105" t="4452" r="3068" b="50000"/>
          <a:stretch/>
        </p:blipFill>
        <p:spPr>
          <a:xfrm>
            <a:off x="6227014" y="2550527"/>
            <a:ext cx="3359672" cy="2568027"/>
          </a:xfrm>
          <a:prstGeom prst="rect">
            <a:avLst/>
          </a:prstGeom>
        </p:spPr>
      </p:pic>
      <p:pic>
        <p:nvPicPr>
          <p:cNvPr id="13" name="Picture 12">
            <a:extLst>
              <a:ext uri="{FF2B5EF4-FFF2-40B4-BE49-F238E27FC236}">
                <a16:creationId xmlns:a16="http://schemas.microsoft.com/office/drawing/2014/main" id="{74F42151-AE8D-C833-A90E-32AA9DE9AD32}"/>
              </a:ext>
            </a:extLst>
          </p:cNvPr>
          <p:cNvPicPr>
            <a:picLocks noChangeAspect="1"/>
          </p:cNvPicPr>
          <p:nvPr/>
        </p:nvPicPr>
        <p:blipFill rotWithShape="1">
          <a:blip r:embed="rId2"/>
          <a:srcRect l="61105" t="4452" r="3068" b="50000"/>
          <a:stretch/>
        </p:blipFill>
        <p:spPr>
          <a:xfrm>
            <a:off x="6379414" y="2702927"/>
            <a:ext cx="3359672" cy="2568027"/>
          </a:xfrm>
          <a:prstGeom prst="rect">
            <a:avLst/>
          </a:prstGeom>
        </p:spPr>
      </p:pic>
      <p:pic>
        <p:nvPicPr>
          <p:cNvPr id="14" name="Picture 13">
            <a:extLst>
              <a:ext uri="{FF2B5EF4-FFF2-40B4-BE49-F238E27FC236}">
                <a16:creationId xmlns:a16="http://schemas.microsoft.com/office/drawing/2014/main" id="{DEFE8B4F-6B7B-810E-679A-C798DA4DF5F8}"/>
              </a:ext>
            </a:extLst>
          </p:cNvPr>
          <p:cNvPicPr>
            <a:picLocks noChangeAspect="1"/>
          </p:cNvPicPr>
          <p:nvPr/>
        </p:nvPicPr>
        <p:blipFill rotWithShape="1">
          <a:blip r:embed="rId2"/>
          <a:srcRect l="61105" t="4452" r="3068" b="50000"/>
          <a:stretch/>
        </p:blipFill>
        <p:spPr>
          <a:xfrm>
            <a:off x="6531814" y="2855327"/>
            <a:ext cx="3359672" cy="2568027"/>
          </a:xfrm>
          <a:prstGeom prst="rect">
            <a:avLst/>
          </a:prstGeom>
        </p:spPr>
      </p:pic>
      <p:pic>
        <p:nvPicPr>
          <p:cNvPr id="15" name="Picture 14">
            <a:extLst>
              <a:ext uri="{FF2B5EF4-FFF2-40B4-BE49-F238E27FC236}">
                <a16:creationId xmlns:a16="http://schemas.microsoft.com/office/drawing/2014/main" id="{6F8F0ADD-8123-B293-0062-AFBD31E97D85}"/>
              </a:ext>
            </a:extLst>
          </p:cNvPr>
          <p:cNvPicPr>
            <a:picLocks noChangeAspect="1"/>
          </p:cNvPicPr>
          <p:nvPr/>
        </p:nvPicPr>
        <p:blipFill rotWithShape="1">
          <a:blip r:embed="rId2"/>
          <a:srcRect l="61105" t="4452" r="3068" b="50000"/>
          <a:stretch/>
        </p:blipFill>
        <p:spPr>
          <a:xfrm>
            <a:off x="6684214" y="3007727"/>
            <a:ext cx="3359672" cy="2568027"/>
          </a:xfrm>
          <a:prstGeom prst="rect">
            <a:avLst/>
          </a:prstGeom>
        </p:spPr>
      </p:pic>
      <p:pic>
        <p:nvPicPr>
          <p:cNvPr id="16" name="Picture 15">
            <a:extLst>
              <a:ext uri="{FF2B5EF4-FFF2-40B4-BE49-F238E27FC236}">
                <a16:creationId xmlns:a16="http://schemas.microsoft.com/office/drawing/2014/main" id="{D539CC61-7F58-F964-37CD-258019E205EA}"/>
              </a:ext>
            </a:extLst>
          </p:cNvPr>
          <p:cNvPicPr>
            <a:picLocks noChangeAspect="1"/>
          </p:cNvPicPr>
          <p:nvPr/>
        </p:nvPicPr>
        <p:blipFill rotWithShape="1">
          <a:blip r:embed="rId2"/>
          <a:srcRect l="61105" t="4452" r="3068" b="50000"/>
          <a:stretch/>
        </p:blipFill>
        <p:spPr>
          <a:xfrm>
            <a:off x="6836614" y="3160127"/>
            <a:ext cx="3359672" cy="2568027"/>
          </a:xfrm>
          <a:prstGeom prst="rect">
            <a:avLst/>
          </a:prstGeom>
        </p:spPr>
      </p:pic>
      <p:pic>
        <p:nvPicPr>
          <p:cNvPr id="17" name="Picture 16">
            <a:extLst>
              <a:ext uri="{FF2B5EF4-FFF2-40B4-BE49-F238E27FC236}">
                <a16:creationId xmlns:a16="http://schemas.microsoft.com/office/drawing/2014/main" id="{1BC985FC-18B9-8BF3-3B8E-7662150F8DB0}"/>
              </a:ext>
            </a:extLst>
          </p:cNvPr>
          <p:cNvPicPr>
            <a:picLocks noChangeAspect="1"/>
          </p:cNvPicPr>
          <p:nvPr/>
        </p:nvPicPr>
        <p:blipFill rotWithShape="1">
          <a:blip r:embed="rId2"/>
          <a:srcRect l="61105" t="4452" r="3068" b="50000"/>
          <a:stretch/>
        </p:blipFill>
        <p:spPr>
          <a:xfrm>
            <a:off x="6989014" y="3312527"/>
            <a:ext cx="3359672" cy="2568027"/>
          </a:xfrm>
          <a:prstGeom prst="rect">
            <a:avLst/>
          </a:prstGeom>
        </p:spPr>
      </p:pic>
      <p:pic>
        <p:nvPicPr>
          <p:cNvPr id="18" name="Picture 17">
            <a:extLst>
              <a:ext uri="{FF2B5EF4-FFF2-40B4-BE49-F238E27FC236}">
                <a16:creationId xmlns:a16="http://schemas.microsoft.com/office/drawing/2014/main" id="{B4AA7AD8-3167-61E9-EA36-6904919176E1}"/>
              </a:ext>
            </a:extLst>
          </p:cNvPr>
          <p:cNvPicPr>
            <a:picLocks noChangeAspect="1"/>
          </p:cNvPicPr>
          <p:nvPr/>
        </p:nvPicPr>
        <p:blipFill rotWithShape="1">
          <a:blip r:embed="rId2"/>
          <a:srcRect l="61105" t="4452" r="3068" b="50000"/>
          <a:stretch/>
        </p:blipFill>
        <p:spPr>
          <a:xfrm>
            <a:off x="7141414" y="3464927"/>
            <a:ext cx="3359672" cy="2568027"/>
          </a:xfrm>
          <a:prstGeom prst="rect">
            <a:avLst/>
          </a:prstGeom>
        </p:spPr>
      </p:pic>
      <p:pic>
        <p:nvPicPr>
          <p:cNvPr id="19" name="Picture 18">
            <a:extLst>
              <a:ext uri="{FF2B5EF4-FFF2-40B4-BE49-F238E27FC236}">
                <a16:creationId xmlns:a16="http://schemas.microsoft.com/office/drawing/2014/main" id="{A91EDCCC-A113-70EF-B7FA-8D8DFBCF55AC}"/>
              </a:ext>
            </a:extLst>
          </p:cNvPr>
          <p:cNvPicPr>
            <a:picLocks noChangeAspect="1"/>
          </p:cNvPicPr>
          <p:nvPr/>
        </p:nvPicPr>
        <p:blipFill rotWithShape="1">
          <a:blip r:embed="rId2"/>
          <a:srcRect l="61105" t="4452" r="3068" b="50000"/>
          <a:stretch/>
        </p:blipFill>
        <p:spPr>
          <a:xfrm>
            <a:off x="7293814" y="3617327"/>
            <a:ext cx="3359672" cy="2568027"/>
          </a:xfrm>
          <a:prstGeom prst="rect">
            <a:avLst/>
          </a:prstGeom>
        </p:spPr>
      </p:pic>
      <p:pic>
        <p:nvPicPr>
          <p:cNvPr id="20" name="Picture 19">
            <a:extLst>
              <a:ext uri="{FF2B5EF4-FFF2-40B4-BE49-F238E27FC236}">
                <a16:creationId xmlns:a16="http://schemas.microsoft.com/office/drawing/2014/main" id="{3C430064-BD12-5E91-E43A-5159F59B9E4E}"/>
              </a:ext>
            </a:extLst>
          </p:cNvPr>
          <p:cNvPicPr>
            <a:picLocks noChangeAspect="1"/>
          </p:cNvPicPr>
          <p:nvPr/>
        </p:nvPicPr>
        <p:blipFill rotWithShape="1">
          <a:blip r:embed="rId2"/>
          <a:srcRect l="61105" t="4452" r="3068" b="50000"/>
          <a:stretch/>
        </p:blipFill>
        <p:spPr>
          <a:xfrm>
            <a:off x="7446214" y="3769727"/>
            <a:ext cx="3359672" cy="2568027"/>
          </a:xfrm>
          <a:prstGeom prst="rect">
            <a:avLst/>
          </a:prstGeom>
        </p:spPr>
      </p:pic>
      <p:sp>
        <p:nvSpPr>
          <p:cNvPr id="21" name="TextBox 20">
            <a:extLst>
              <a:ext uri="{FF2B5EF4-FFF2-40B4-BE49-F238E27FC236}">
                <a16:creationId xmlns:a16="http://schemas.microsoft.com/office/drawing/2014/main" id="{47C62D01-290E-06D5-4AF5-F284EF911238}"/>
              </a:ext>
            </a:extLst>
          </p:cNvPr>
          <p:cNvSpPr txBox="1"/>
          <p:nvPr/>
        </p:nvSpPr>
        <p:spPr>
          <a:xfrm>
            <a:off x="4749417" y="1097580"/>
            <a:ext cx="4224233" cy="369332"/>
          </a:xfrm>
          <a:prstGeom prst="rect">
            <a:avLst/>
          </a:prstGeom>
          <a:noFill/>
        </p:spPr>
        <p:txBody>
          <a:bodyPr wrap="none" rtlCol="0">
            <a:spAutoFit/>
          </a:bodyPr>
          <a:lstStyle/>
          <a:p>
            <a:r>
              <a:rPr lang="en-US" dirty="0"/>
              <a:t>A series of images for each target star</a:t>
            </a:r>
          </a:p>
        </p:txBody>
      </p:sp>
    </p:spTree>
    <p:extLst>
      <p:ext uri="{BB962C8B-B14F-4D97-AF65-F5344CB8AC3E}">
        <p14:creationId xmlns:p14="http://schemas.microsoft.com/office/powerpoint/2010/main" val="11213249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3600" dirty="0"/>
              <a:t>Raw Pixels, Difficult to learn from</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17</a:t>
            </a:fld>
            <a:endParaRPr lang="en-US" dirty="0"/>
          </a:p>
        </p:txBody>
      </p:sp>
      <p:sp>
        <p:nvSpPr>
          <p:cNvPr id="4" name="Content Placeholder 3"/>
          <p:cNvSpPr>
            <a:spLocks noGrp="1"/>
          </p:cNvSpPr>
          <p:nvPr>
            <p:ph idx="1"/>
          </p:nvPr>
        </p:nvSpPr>
        <p:spPr>
          <a:xfrm>
            <a:off x="302599" y="1121891"/>
            <a:ext cx="7869852" cy="2578884"/>
          </a:xfrm>
        </p:spPr>
        <p:txBody>
          <a:bodyPr>
            <a:noAutofit/>
          </a:bodyPr>
          <a:lstStyle/>
          <a:p>
            <a:r>
              <a:rPr lang="en-US" sz="2000" dirty="0"/>
              <a:t>We can find planets (or classify transits):</a:t>
            </a:r>
          </a:p>
          <a:p>
            <a:pPr lvl="1"/>
            <a:r>
              <a:rPr lang="en-US" sz="1800" dirty="0">
                <a:solidFill>
                  <a:srgbClr val="000000"/>
                </a:solidFill>
              </a:rPr>
              <a:t>IF we </a:t>
            </a:r>
            <a:r>
              <a:rPr lang="en-US" sz="2000" dirty="0">
                <a:solidFill>
                  <a:srgbClr val="B60000"/>
                </a:solidFill>
              </a:rPr>
              <a:t>properly</a:t>
            </a:r>
            <a:r>
              <a:rPr lang="en-US" sz="1800" dirty="0">
                <a:solidFill>
                  <a:srgbClr val="B60000"/>
                </a:solidFill>
              </a:rPr>
              <a:t> calibrate the CCD </a:t>
            </a:r>
            <a:r>
              <a:rPr lang="en-US" sz="1800" dirty="0">
                <a:solidFill>
                  <a:srgbClr val="000000"/>
                </a:solidFill>
              </a:rPr>
              <a:t>image</a:t>
            </a:r>
          </a:p>
          <a:p>
            <a:pPr lvl="1"/>
            <a:r>
              <a:rPr lang="en-US" sz="1800" dirty="0">
                <a:solidFill>
                  <a:srgbClr val="000000"/>
                </a:solidFill>
              </a:rPr>
              <a:t>IF we properly </a:t>
            </a:r>
            <a:r>
              <a:rPr lang="en-US" sz="1800" dirty="0">
                <a:solidFill>
                  <a:srgbClr val="B60000"/>
                </a:solidFill>
              </a:rPr>
              <a:t>remove all instrumental artifacts </a:t>
            </a:r>
            <a:r>
              <a:rPr lang="en-US" sz="1800" dirty="0">
                <a:solidFill>
                  <a:srgbClr val="000000"/>
                </a:solidFill>
              </a:rPr>
              <a:t>in the light curves</a:t>
            </a:r>
          </a:p>
          <a:p>
            <a:pPr lvl="1"/>
            <a:r>
              <a:rPr lang="en-US" sz="1800" dirty="0">
                <a:solidFill>
                  <a:srgbClr val="000000"/>
                </a:solidFill>
              </a:rPr>
              <a:t>IF we properly </a:t>
            </a:r>
            <a:r>
              <a:rPr lang="en-US" sz="1800" dirty="0">
                <a:solidFill>
                  <a:srgbClr val="B60000"/>
                </a:solidFill>
              </a:rPr>
              <a:t>account for all stellar objects </a:t>
            </a:r>
            <a:r>
              <a:rPr lang="en-US" sz="1800" dirty="0">
                <a:solidFill>
                  <a:srgbClr val="000000"/>
                </a:solidFill>
              </a:rPr>
              <a:t>around each star and know how they are behaving</a:t>
            </a:r>
          </a:p>
          <a:p>
            <a:pPr lvl="1"/>
            <a:r>
              <a:rPr lang="en-US" sz="1800" dirty="0">
                <a:solidFill>
                  <a:srgbClr val="000000"/>
                </a:solidFill>
              </a:rPr>
              <a:t>IF we </a:t>
            </a:r>
            <a:r>
              <a:rPr lang="en-US" sz="1800" dirty="0">
                <a:solidFill>
                  <a:srgbClr val="B60000"/>
                </a:solidFill>
              </a:rPr>
              <a:t>properly characterize all remaining noise </a:t>
            </a:r>
            <a:r>
              <a:rPr lang="en-US" sz="1800" dirty="0">
                <a:solidFill>
                  <a:srgbClr val="000000"/>
                </a:solidFill>
              </a:rPr>
              <a:t>in the light curves</a:t>
            </a:r>
          </a:p>
          <a:p>
            <a:pPr lvl="1"/>
            <a:r>
              <a:rPr lang="en-US" sz="1800" dirty="0">
                <a:solidFill>
                  <a:srgbClr val="000000"/>
                </a:solidFill>
              </a:rPr>
              <a:t>If we properly </a:t>
            </a:r>
            <a:r>
              <a:rPr lang="en-US" sz="1800" dirty="0">
                <a:solidFill>
                  <a:srgbClr val="C00000"/>
                </a:solidFill>
              </a:rPr>
              <a:t>detect</a:t>
            </a:r>
            <a:r>
              <a:rPr lang="en-US" sz="1800" dirty="0">
                <a:solidFill>
                  <a:srgbClr val="000000"/>
                </a:solidFill>
              </a:rPr>
              <a:t> the periodic dipping of the brightness (</a:t>
            </a:r>
            <a:r>
              <a:rPr lang="en-US" sz="1800" dirty="0">
                <a:solidFill>
                  <a:srgbClr val="C00000"/>
                </a:solidFill>
              </a:rPr>
              <a:t>transits</a:t>
            </a:r>
            <a:r>
              <a:rPr lang="en-US" sz="1800" dirty="0">
                <a:solidFill>
                  <a:srgbClr val="000000"/>
                </a:solidFill>
              </a:rPr>
              <a:t>)</a:t>
            </a:r>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a:p>
            <a:endParaRPr lang="en-US" sz="2000" dirty="0">
              <a:solidFill>
                <a:srgbClr val="000000"/>
              </a:solidFill>
            </a:endParaRPr>
          </a:p>
        </p:txBody>
      </p:sp>
      <p:pic>
        <p:nvPicPr>
          <p:cNvPr id="5" name="Picture Placeholder 5"/>
          <p:cNvPicPr>
            <a:picLocks/>
          </p:cNvPicPr>
          <p:nvPr/>
        </p:nvPicPr>
        <p:blipFill>
          <a:blip r:embed="rId3">
            <a:alphaModFix amt="43000"/>
            <a:extLst>
              <a:ext uri="{BEBA8EAE-BF5A-486C-A8C5-ECC9F3942E4B}">
                <a14:imgProps xmlns:a14="http://schemas.microsoft.com/office/drawing/2010/main">
                  <a14:imgLayer r:embed="rId4">
                    <a14:imgEffect>
                      <a14:sharpenSoften amount="100000"/>
                    </a14:imgEffect>
                  </a14:imgLayer>
                </a14:imgProps>
              </a:ext>
              <a:ext uri="{28A0092B-C50C-407E-A947-70E740481C1C}">
                <a14:useLocalDpi xmlns:a14="http://schemas.microsoft.com/office/drawing/2010/main" val="0"/>
              </a:ext>
            </a:extLst>
          </a:blip>
          <a:stretch>
            <a:fillRect/>
          </a:stretch>
        </p:blipFill>
        <p:spPr>
          <a:xfrm>
            <a:off x="475952" y="3700775"/>
            <a:ext cx="7560997" cy="3064704"/>
          </a:xfrm>
          <a:prstGeom prst="rect">
            <a:avLst/>
          </a:prstGeom>
        </p:spPr>
      </p:pic>
      <p:sp>
        <p:nvSpPr>
          <p:cNvPr id="6" name="Right Arrow 5"/>
          <p:cNvSpPr/>
          <p:nvPr/>
        </p:nvSpPr>
        <p:spPr>
          <a:xfrm>
            <a:off x="1366455" y="4609146"/>
            <a:ext cx="5131381" cy="598855"/>
          </a:xfrm>
          <a:prstGeom prst="rightArrow">
            <a:avLst/>
          </a:prstGeom>
          <a:solidFill>
            <a:schemeClr val="bg1"/>
          </a:solid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dirty="0">
                <a:solidFill>
                  <a:schemeClr val="tx1"/>
                </a:solidFill>
              </a:rPr>
              <a:t>Cleaner data, lower dimensions, less information</a:t>
            </a:r>
          </a:p>
        </p:txBody>
      </p:sp>
      <p:sp>
        <p:nvSpPr>
          <p:cNvPr id="7" name="Left Arrow 6"/>
          <p:cNvSpPr/>
          <p:nvPr/>
        </p:nvSpPr>
        <p:spPr>
          <a:xfrm>
            <a:off x="1342230" y="5668914"/>
            <a:ext cx="5306995" cy="462597"/>
          </a:xfrm>
          <a:prstGeom prst="leftArrow">
            <a:avLst>
              <a:gd name="adj1" fmla="val 58494"/>
              <a:gd name="adj2" fmla="val 50000"/>
            </a:avLst>
          </a:prstGeom>
          <a:solidFill>
            <a:schemeClr val="bg1"/>
          </a:solidFill>
          <a:ln w="127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200" dirty="0">
                <a:solidFill>
                  <a:srgbClr val="000000"/>
                </a:solidFill>
              </a:rPr>
              <a:t>More information, less domain knowledge, more complex</a:t>
            </a:r>
          </a:p>
        </p:txBody>
      </p:sp>
      <p:sp>
        <p:nvSpPr>
          <p:cNvPr id="8" name="Line Callout 2 7"/>
          <p:cNvSpPr/>
          <p:nvPr/>
        </p:nvSpPr>
        <p:spPr>
          <a:xfrm>
            <a:off x="7147567" y="5647897"/>
            <a:ext cx="777087" cy="371133"/>
          </a:xfrm>
          <a:prstGeom prst="borderCallout2">
            <a:avLst>
              <a:gd name="adj1" fmla="val 18750"/>
              <a:gd name="adj2" fmla="val -8333"/>
              <a:gd name="adj3" fmla="val 18750"/>
              <a:gd name="adj4" fmla="val -16667"/>
              <a:gd name="adj5" fmla="val -46409"/>
              <a:gd name="adj6" fmla="val -60846"/>
            </a:avLst>
          </a:prstGeom>
          <a:noFill/>
          <a:ln w="19050">
            <a:solidFill>
              <a:srgbClr val="FFB20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FFC501"/>
                </a:solidFill>
              </a:rPr>
              <a:t>Features</a:t>
            </a:r>
          </a:p>
        </p:txBody>
      </p:sp>
      <p:sp>
        <p:nvSpPr>
          <p:cNvPr id="9" name="Line Callout 2 8"/>
          <p:cNvSpPr/>
          <p:nvPr/>
        </p:nvSpPr>
        <p:spPr>
          <a:xfrm>
            <a:off x="526941" y="4992023"/>
            <a:ext cx="777087" cy="371133"/>
          </a:xfrm>
          <a:prstGeom prst="borderCallout2">
            <a:avLst>
              <a:gd name="adj1" fmla="val 48438"/>
              <a:gd name="adj2" fmla="val 100622"/>
              <a:gd name="adj3" fmla="val 87501"/>
              <a:gd name="adj4" fmla="val 119900"/>
              <a:gd name="adj5" fmla="val 86405"/>
              <a:gd name="adj6" fmla="val 172735"/>
            </a:avLst>
          </a:prstGeom>
          <a:noFill/>
          <a:ln w="19050">
            <a:solidFill>
              <a:srgbClr val="800000"/>
            </a:solidFill>
            <a:round/>
            <a:headEnd type="none"/>
            <a:tailEnd type="stealth"/>
          </a:ln>
          <a:effectLst>
            <a:outerShdw blurRad="50800" dist="15240" dir="5400000" algn="tl" rotWithShape="0">
              <a:srgbClr val="FFC501">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FFC501"/>
                </a:solidFill>
              </a:rPr>
              <a:t>Raw Pixels</a:t>
            </a:r>
          </a:p>
        </p:txBody>
      </p:sp>
      <p:sp>
        <p:nvSpPr>
          <p:cNvPr id="3" name="Rectangle 2"/>
          <p:cNvSpPr/>
          <p:nvPr/>
        </p:nvSpPr>
        <p:spPr>
          <a:xfrm>
            <a:off x="8036949" y="4467040"/>
            <a:ext cx="3235487" cy="2308324"/>
          </a:xfrm>
          <a:prstGeom prst="rect">
            <a:avLst/>
          </a:prstGeom>
          <a:noFill/>
          <a:ln w="19050">
            <a:solidFill>
              <a:srgbClr val="C00000"/>
            </a:solidFill>
          </a:ln>
        </p:spPr>
        <p:txBody>
          <a:bodyPr wrap="square">
            <a:spAutoFit/>
          </a:bodyPr>
          <a:lstStyle/>
          <a:p>
            <a:pPr marL="285750" indent="-285750">
              <a:buFont typeface="Arial"/>
              <a:buChar char="•"/>
            </a:pPr>
            <a:r>
              <a:rPr lang="en-US" sz="1600" dirty="0">
                <a:solidFill>
                  <a:srgbClr val="FF0000"/>
                </a:solidFill>
              </a:rPr>
              <a:t>Raw pixels</a:t>
            </a:r>
            <a:r>
              <a:rPr lang="en-US" sz="1600" dirty="0"/>
              <a:t>: Input size: (15 quarter*90 days+2 quarters*30days)*2 cadences/hours*24 hours/day=67680*32 pixels/image=</a:t>
            </a:r>
            <a:r>
              <a:rPr lang="en-US" sz="1600" b="1" dirty="0"/>
              <a:t>2.2million</a:t>
            </a:r>
            <a:r>
              <a:rPr lang="en-US" sz="1600" dirty="0"/>
              <a:t> pixel values, only </a:t>
            </a:r>
            <a:r>
              <a:rPr lang="en-US" sz="1600" b="1" dirty="0"/>
              <a:t>35k</a:t>
            </a:r>
            <a:r>
              <a:rPr lang="en-US" sz="1600" dirty="0"/>
              <a:t> annotated data (</a:t>
            </a:r>
            <a:r>
              <a:rPr lang="en-US" sz="1600" dirty="0">
                <a:solidFill>
                  <a:srgbClr val="B60000"/>
                </a:solidFill>
              </a:rPr>
              <a:t>Curse of Dimensionality</a:t>
            </a:r>
            <a:r>
              <a:rPr lang="en-US" sz="1600" dirty="0"/>
              <a:t>)</a:t>
            </a:r>
          </a:p>
        </p:txBody>
      </p:sp>
      <p:pic>
        <p:nvPicPr>
          <p:cNvPr id="10" name="Image" descr="Image">
            <a:extLst>
              <a:ext uri="{FF2B5EF4-FFF2-40B4-BE49-F238E27FC236}">
                <a16:creationId xmlns:a16="http://schemas.microsoft.com/office/drawing/2014/main" id="{14225A62-4B4F-A2FA-B66D-2346E4DF64CF}"/>
              </a:ext>
            </a:extLst>
          </p:cNvPr>
          <p:cNvPicPr>
            <a:picLocks noChangeAspect="1"/>
          </p:cNvPicPr>
          <p:nvPr/>
        </p:nvPicPr>
        <p:blipFill>
          <a:blip r:embed="rId5"/>
          <a:stretch>
            <a:fillRect/>
          </a:stretch>
        </p:blipFill>
        <p:spPr>
          <a:xfrm>
            <a:off x="8288071" y="1086213"/>
            <a:ext cx="2747840" cy="1163071"/>
          </a:xfrm>
          <a:prstGeom prst="rect">
            <a:avLst/>
          </a:prstGeom>
        </p:spPr>
      </p:pic>
      <p:pic>
        <p:nvPicPr>
          <p:cNvPr id="11" name="sap_light_curve_example.pdf" descr="sap_light_curve_example.pdf">
            <a:extLst>
              <a:ext uri="{FF2B5EF4-FFF2-40B4-BE49-F238E27FC236}">
                <a16:creationId xmlns:a16="http://schemas.microsoft.com/office/drawing/2014/main" id="{3F363832-BF77-DC22-F659-E601134D53F3}"/>
              </a:ext>
            </a:extLst>
          </p:cNvPr>
          <p:cNvPicPr>
            <a:picLocks noChangeAspect="1"/>
          </p:cNvPicPr>
          <p:nvPr/>
        </p:nvPicPr>
        <p:blipFill>
          <a:blip r:embed="rId6"/>
          <a:stretch>
            <a:fillRect/>
          </a:stretch>
        </p:blipFill>
        <p:spPr>
          <a:xfrm>
            <a:off x="8957913" y="1795196"/>
            <a:ext cx="1817636" cy="1802139"/>
          </a:xfrm>
          <a:prstGeom prst="rect">
            <a:avLst/>
          </a:prstGeom>
        </p:spPr>
      </p:pic>
      <p:pic>
        <p:nvPicPr>
          <p:cNvPr id="12" name="image61.png" descr="image61.png">
            <a:extLst>
              <a:ext uri="{FF2B5EF4-FFF2-40B4-BE49-F238E27FC236}">
                <a16:creationId xmlns:a16="http://schemas.microsoft.com/office/drawing/2014/main" id="{54C7EEDF-C45D-AD56-1484-AC17A7FDC5D2}"/>
              </a:ext>
            </a:extLst>
          </p:cNvPr>
          <p:cNvPicPr>
            <a:picLocks noChangeAspect="1"/>
          </p:cNvPicPr>
          <p:nvPr/>
        </p:nvPicPr>
        <p:blipFill>
          <a:blip r:embed="rId7"/>
          <a:stretch>
            <a:fillRect/>
          </a:stretch>
        </p:blipFill>
        <p:spPr>
          <a:xfrm>
            <a:off x="8923912" y="3243744"/>
            <a:ext cx="1940545" cy="1163072"/>
          </a:xfrm>
          <a:prstGeom prst="rect">
            <a:avLst/>
          </a:prstGeom>
          <a:ln w="12700">
            <a:miter lim="400000"/>
          </a:ln>
        </p:spPr>
      </p:pic>
    </p:spTree>
    <p:extLst>
      <p:ext uri="{BB962C8B-B14F-4D97-AF65-F5344CB8AC3E}">
        <p14:creationId xmlns:p14="http://schemas.microsoft.com/office/powerpoint/2010/main" val="149991001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72B2658C-61C6-BCB7-60FF-08D28870C702}"/>
              </a:ext>
            </a:extLst>
          </p:cNvPr>
          <p:cNvSpPr>
            <a:spLocks noGrp="1"/>
          </p:cNvSpPr>
          <p:nvPr>
            <p:ph type="sldNum" sz="quarter" idx="12"/>
          </p:nvPr>
        </p:nvSpPr>
        <p:spPr/>
        <p:txBody>
          <a:bodyPr>
            <a:normAutofit lnSpcReduction="10000"/>
          </a:bodyPr>
          <a:lstStyle/>
          <a:p>
            <a:fld id="{4FAB73BC-B049-4115-A692-8D63A059BFB8}" type="slidenum">
              <a:rPr lang="en-US" smtClean="0"/>
              <a:t>18</a:t>
            </a:fld>
            <a:endParaRPr lang="en-US" dirty="0"/>
          </a:p>
        </p:txBody>
      </p:sp>
      <p:sp>
        <p:nvSpPr>
          <p:cNvPr id="5" name="Rectangle 4">
            <a:extLst>
              <a:ext uri="{FF2B5EF4-FFF2-40B4-BE49-F238E27FC236}">
                <a16:creationId xmlns:a16="http://schemas.microsoft.com/office/drawing/2014/main" id="{17346E73-F131-830C-FE28-5E7113A93E6C}"/>
              </a:ext>
            </a:extLst>
          </p:cNvPr>
          <p:cNvSpPr/>
          <p:nvPr/>
        </p:nvSpPr>
        <p:spPr>
          <a:xfrm>
            <a:off x="0" y="0"/>
            <a:ext cx="12207240" cy="685800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600" dirty="0"/>
              <a:t>The right question is then:</a:t>
            </a:r>
          </a:p>
          <a:p>
            <a:pPr algn="ctr"/>
            <a:r>
              <a:rPr lang="en-US" sz="3600" dirty="0"/>
              <a:t>What are we missing from pixel data?</a:t>
            </a:r>
          </a:p>
          <a:p>
            <a:pPr algn="ctr"/>
            <a:endParaRPr lang="en-US" sz="3600" dirty="0"/>
          </a:p>
          <a:p>
            <a:pPr algn="ctr"/>
            <a:r>
              <a:rPr lang="en-US" sz="3600" dirty="0"/>
              <a:t>The answer requires domain knowledge.</a:t>
            </a:r>
          </a:p>
        </p:txBody>
      </p:sp>
    </p:spTree>
    <p:extLst>
      <p:ext uri="{BB962C8B-B14F-4D97-AF65-F5344CB8AC3E}">
        <p14:creationId xmlns:p14="http://schemas.microsoft.com/office/powerpoint/2010/main" val="19393192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003" y="138324"/>
            <a:ext cx="9350528" cy="952029"/>
          </a:xfrm>
        </p:spPr>
        <p:txBody>
          <a:bodyPr>
            <a:normAutofit/>
          </a:bodyPr>
          <a:lstStyle/>
          <a:p>
            <a:r>
              <a:rPr lang="en-US" sz="2400" dirty="0"/>
              <a:t>Different False </a:t>
            </a:r>
            <a:r>
              <a:rPr lang="en-US" sz="2400"/>
              <a:t>Positive Sources</a:t>
            </a:r>
            <a:endParaRPr lang="en-US" sz="2400" dirty="0"/>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19</a:t>
            </a:fld>
            <a:endParaRPr lang="en-US" dirty="0"/>
          </a:p>
        </p:txBody>
      </p:sp>
      <p:pic>
        <p:nvPicPr>
          <p:cNvPr id="5" name="Picture 4" descr="Eclipsing_binary_star_animation_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55" y="1598423"/>
            <a:ext cx="2714482" cy="2035861"/>
          </a:xfrm>
          <a:prstGeom prst="rect">
            <a:avLst/>
          </a:prstGeom>
        </p:spPr>
      </p:pic>
      <p:pic>
        <p:nvPicPr>
          <p:cNvPr id="6" name="Picture 5" descr="6592_fig17_24.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2955" y="3225240"/>
            <a:ext cx="2714482" cy="3650055"/>
          </a:xfrm>
          <a:prstGeom prst="rect">
            <a:avLst/>
          </a:prstGeom>
        </p:spPr>
      </p:pic>
      <p:sp>
        <p:nvSpPr>
          <p:cNvPr id="3" name="Rectangle 2">
            <a:extLst>
              <a:ext uri="{FF2B5EF4-FFF2-40B4-BE49-F238E27FC236}">
                <a16:creationId xmlns:a16="http://schemas.microsoft.com/office/drawing/2014/main" id="{156896EE-4EC0-AC4F-8031-C581682C496D}"/>
              </a:ext>
            </a:extLst>
          </p:cNvPr>
          <p:cNvSpPr/>
          <p:nvPr/>
        </p:nvSpPr>
        <p:spPr>
          <a:xfrm>
            <a:off x="116855" y="1159722"/>
            <a:ext cx="2868093" cy="369332"/>
          </a:xfrm>
          <a:prstGeom prst="rect">
            <a:avLst/>
          </a:prstGeom>
        </p:spPr>
        <p:txBody>
          <a:bodyPr wrap="none">
            <a:spAutoFit/>
          </a:bodyPr>
          <a:lstStyle/>
          <a:p>
            <a:r>
              <a:rPr lang="en-US" dirty="0"/>
              <a:t>1. Eclipsing Binary Stars</a:t>
            </a:r>
          </a:p>
        </p:txBody>
      </p:sp>
      <p:sp>
        <p:nvSpPr>
          <p:cNvPr id="12" name="Title 1">
            <a:extLst>
              <a:ext uri="{FF2B5EF4-FFF2-40B4-BE49-F238E27FC236}">
                <a16:creationId xmlns:a16="http://schemas.microsoft.com/office/drawing/2014/main" id="{23D80966-B73B-AA4D-A192-CCF8F9483835}"/>
              </a:ext>
            </a:extLst>
          </p:cNvPr>
          <p:cNvSpPr txBox="1">
            <a:spLocks/>
          </p:cNvSpPr>
          <p:nvPr/>
        </p:nvSpPr>
        <p:spPr>
          <a:xfrm>
            <a:off x="3362972" y="5276925"/>
            <a:ext cx="7726297" cy="681473"/>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200" dirty="0">
                <a:solidFill>
                  <a:schemeClr val="bg1"/>
                </a:solidFill>
              </a:rPr>
              <a:t>4. Transits due to </a:t>
            </a:r>
            <a:r>
              <a:rPr lang="en-US" sz="2800" dirty="0">
                <a:solidFill>
                  <a:schemeClr val="bg1"/>
                </a:solidFill>
              </a:rPr>
              <a:t>systematic</a:t>
            </a:r>
            <a:r>
              <a:rPr lang="en-US" sz="3200" dirty="0">
                <a:solidFill>
                  <a:schemeClr val="bg1"/>
                </a:solidFill>
              </a:rPr>
              <a:t> instrumental noise</a:t>
            </a:r>
          </a:p>
        </p:txBody>
      </p:sp>
      <p:sp>
        <p:nvSpPr>
          <p:cNvPr id="15" name="TextBox 14">
            <a:extLst>
              <a:ext uri="{FF2B5EF4-FFF2-40B4-BE49-F238E27FC236}">
                <a16:creationId xmlns:a16="http://schemas.microsoft.com/office/drawing/2014/main" id="{35B7DA40-3AD1-2348-2628-A04E30AA2113}"/>
              </a:ext>
            </a:extLst>
          </p:cNvPr>
          <p:cNvSpPr txBox="1"/>
          <p:nvPr/>
        </p:nvSpPr>
        <p:spPr>
          <a:xfrm>
            <a:off x="3281504" y="5150016"/>
            <a:ext cx="7807765" cy="1200329"/>
          </a:xfrm>
          <a:prstGeom prst="rect">
            <a:avLst/>
          </a:prstGeom>
          <a:noFill/>
        </p:spPr>
        <p:txBody>
          <a:bodyPr wrap="square">
            <a:spAutoFit/>
          </a:bodyPr>
          <a:lstStyle/>
          <a:p>
            <a:r>
              <a:rPr lang="en-US" sz="2400" dirty="0"/>
              <a:t>By understanding different sources of false positives, we are able to understand what we need to use as input to the model.</a:t>
            </a:r>
          </a:p>
        </p:txBody>
      </p:sp>
      <p:pic>
        <p:nvPicPr>
          <p:cNvPr id="4" name="BEB.jpg" descr="BEB.jpg">
            <a:extLst>
              <a:ext uri="{FF2B5EF4-FFF2-40B4-BE49-F238E27FC236}">
                <a16:creationId xmlns:a16="http://schemas.microsoft.com/office/drawing/2014/main" id="{CE624858-A4F8-ED63-2D7C-BCAB88A91F73}"/>
              </a:ext>
            </a:extLst>
          </p:cNvPr>
          <p:cNvPicPr>
            <a:picLocks noChangeAspect="1"/>
          </p:cNvPicPr>
          <p:nvPr/>
        </p:nvPicPr>
        <p:blipFill>
          <a:blip r:embed="rId5"/>
          <a:stretch>
            <a:fillRect/>
          </a:stretch>
        </p:blipFill>
        <p:spPr>
          <a:xfrm rot="5400000">
            <a:off x="3898152" y="1114695"/>
            <a:ext cx="2988410" cy="3922504"/>
          </a:xfrm>
          <a:prstGeom prst="rect">
            <a:avLst/>
          </a:prstGeom>
        </p:spPr>
      </p:pic>
      <p:pic>
        <p:nvPicPr>
          <p:cNvPr id="8" name="stellar_magnetic_fields_653x547.jpg" descr="stellar_magnetic_fields_653x547.jpg">
            <a:extLst>
              <a:ext uri="{FF2B5EF4-FFF2-40B4-BE49-F238E27FC236}">
                <a16:creationId xmlns:a16="http://schemas.microsoft.com/office/drawing/2014/main" id="{947C3526-F538-5EF7-2FB2-23F2FF442233}"/>
              </a:ext>
            </a:extLst>
          </p:cNvPr>
          <p:cNvPicPr>
            <a:picLocks noChangeAspect="1"/>
          </p:cNvPicPr>
          <p:nvPr/>
        </p:nvPicPr>
        <p:blipFill>
          <a:blip r:embed="rId6"/>
          <a:stretch>
            <a:fillRect/>
          </a:stretch>
        </p:blipFill>
        <p:spPr>
          <a:xfrm>
            <a:off x="7588690" y="1581743"/>
            <a:ext cx="3567516" cy="2988410"/>
          </a:xfrm>
          <a:prstGeom prst="rect">
            <a:avLst/>
          </a:prstGeom>
        </p:spPr>
      </p:pic>
      <p:pic>
        <p:nvPicPr>
          <p:cNvPr id="13" name="Picture 12">
            <a:extLst>
              <a:ext uri="{FF2B5EF4-FFF2-40B4-BE49-F238E27FC236}">
                <a16:creationId xmlns:a16="http://schemas.microsoft.com/office/drawing/2014/main" id="{3017E314-46E6-0B72-6C75-36BAB3B477B5}"/>
              </a:ext>
            </a:extLst>
          </p:cNvPr>
          <p:cNvPicPr>
            <a:picLocks noChangeAspect="1"/>
          </p:cNvPicPr>
          <p:nvPr/>
        </p:nvPicPr>
        <p:blipFill>
          <a:blip r:embed="rId7"/>
          <a:stretch>
            <a:fillRect/>
          </a:stretch>
        </p:blipFill>
        <p:spPr>
          <a:xfrm>
            <a:off x="3440054" y="1591431"/>
            <a:ext cx="1952303" cy="1194069"/>
          </a:xfrm>
          <a:prstGeom prst="rect">
            <a:avLst/>
          </a:prstGeom>
        </p:spPr>
      </p:pic>
      <p:sp>
        <p:nvSpPr>
          <p:cNvPr id="16" name="Title 1">
            <a:extLst>
              <a:ext uri="{FF2B5EF4-FFF2-40B4-BE49-F238E27FC236}">
                <a16:creationId xmlns:a16="http://schemas.microsoft.com/office/drawing/2014/main" id="{0B87DA06-8928-FE02-DE9E-0745734D29AE}"/>
              </a:ext>
            </a:extLst>
          </p:cNvPr>
          <p:cNvSpPr txBox="1">
            <a:spLocks/>
          </p:cNvSpPr>
          <p:nvPr/>
        </p:nvSpPr>
        <p:spPr>
          <a:xfrm>
            <a:off x="3348793" y="1161288"/>
            <a:ext cx="4689826" cy="3657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a:t>2. Transits Due to Background Objects</a:t>
            </a:r>
          </a:p>
        </p:txBody>
      </p:sp>
      <p:sp>
        <p:nvSpPr>
          <p:cNvPr id="17" name="Title 1">
            <a:extLst>
              <a:ext uri="{FF2B5EF4-FFF2-40B4-BE49-F238E27FC236}">
                <a16:creationId xmlns:a16="http://schemas.microsoft.com/office/drawing/2014/main" id="{3D4C6C97-164F-1DA6-7F0A-77BCACE45A19}"/>
              </a:ext>
            </a:extLst>
          </p:cNvPr>
          <p:cNvSpPr txBox="1">
            <a:spLocks/>
          </p:cNvSpPr>
          <p:nvPr/>
        </p:nvSpPr>
        <p:spPr>
          <a:xfrm>
            <a:off x="7866744" y="1161288"/>
            <a:ext cx="3704150" cy="3657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a:t>3. Star Variability &amp; systematics</a:t>
            </a:r>
          </a:p>
        </p:txBody>
      </p:sp>
    </p:spTree>
    <p:extLst>
      <p:ext uri="{BB962C8B-B14F-4D97-AF65-F5344CB8AC3E}">
        <p14:creationId xmlns:p14="http://schemas.microsoft.com/office/powerpoint/2010/main" val="21885428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2</a:t>
            </a:fld>
            <a:endParaRPr lang="en-US" dirty="0"/>
          </a:p>
        </p:txBody>
      </p:sp>
      <p:pic>
        <p:nvPicPr>
          <p:cNvPr id="6" name="Picture 5">
            <a:extLst>
              <a:ext uri="{FF2B5EF4-FFF2-40B4-BE49-F238E27FC236}">
                <a16:creationId xmlns:a16="http://schemas.microsoft.com/office/drawing/2014/main" id="{4D40276B-7166-AE4F-BE2B-9A95111AA380}"/>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6372006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003" y="138324"/>
            <a:ext cx="9350528" cy="952029"/>
          </a:xfrm>
        </p:spPr>
        <p:txBody>
          <a:bodyPr>
            <a:normAutofit/>
          </a:bodyPr>
          <a:lstStyle/>
          <a:p>
            <a:r>
              <a:rPr lang="en-US" sz="2400" dirty="0"/>
              <a:t>Diagnostic tests for different false positive source</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20</a:t>
            </a:fld>
            <a:endParaRPr lang="en-US" dirty="0"/>
          </a:p>
        </p:txBody>
      </p:sp>
      <p:pic>
        <p:nvPicPr>
          <p:cNvPr id="5" name="Picture 4" descr="Eclipsing_binary_star_animation_2.gi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2955" y="1598423"/>
            <a:ext cx="2714482" cy="2035861"/>
          </a:xfrm>
          <a:prstGeom prst="rect">
            <a:avLst/>
          </a:prstGeom>
        </p:spPr>
      </p:pic>
      <p:pic>
        <p:nvPicPr>
          <p:cNvPr id="7" name="BEB.jpg" descr="BEB.jpg">
            <a:extLst>
              <a:ext uri="{FF2B5EF4-FFF2-40B4-BE49-F238E27FC236}">
                <a16:creationId xmlns:a16="http://schemas.microsoft.com/office/drawing/2014/main" id="{440D5DC9-19DA-0445-8253-5949F11A6D24}"/>
              </a:ext>
            </a:extLst>
          </p:cNvPr>
          <p:cNvPicPr>
            <a:picLocks noChangeAspect="1"/>
          </p:cNvPicPr>
          <p:nvPr/>
        </p:nvPicPr>
        <p:blipFill>
          <a:blip r:embed="rId4"/>
          <a:stretch>
            <a:fillRect/>
          </a:stretch>
        </p:blipFill>
        <p:spPr>
          <a:xfrm rot="5400000">
            <a:off x="3898152" y="1114695"/>
            <a:ext cx="2988410" cy="3922504"/>
          </a:xfrm>
          <a:prstGeom prst="rect">
            <a:avLst/>
          </a:prstGeom>
        </p:spPr>
      </p:pic>
      <p:pic>
        <p:nvPicPr>
          <p:cNvPr id="9" name="stellar_magnetic_fields_653x547.jpg" descr="stellar_magnetic_fields_653x547.jpg">
            <a:extLst>
              <a:ext uri="{FF2B5EF4-FFF2-40B4-BE49-F238E27FC236}">
                <a16:creationId xmlns:a16="http://schemas.microsoft.com/office/drawing/2014/main" id="{5A5F1146-7F12-2841-98B1-32E2328EBFE4}"/>
              </a:ext>
            </a:extLst>
          </p:cNvPr>
          <p:cNvPicPr>
            <a:picLocks noChangeAspect="1"/>
          </p:cNvPicPr>
          <p:nvPr/>
        </p:nvPicPr>
        <p:blipFill>
          <a:blip r:embed="rId5"/>
          <a:stretch>
            <a:fillRect/>
          </a:stretch>
        </p:blipFill>
        <p:spPr>
          <a:xfrm>
            <a:off x="7588690" y="1581743"/>
            <a:ext cx="3567516" cy="2988410"/>
          </a:xfrm>
          <a:prstGeom prst="rect">
            <a:avLst/>
          </a:prstGeom>
        </p:spPr>
      </p:pic>
      <p:pic>
        <p:nvPicPr>
          <p:cNvPr id="14" name="Picture 13">
            <a:extLst>
              <a:ext uri="{FF2B5EF4-FFF2-40B4-BE49-F238E27FC236}">
                <a16:creationId xmlns:a16="http://schemas.microsoft.com/office/drawing/2014/main" id="{07678267-6882-C944-96DD-039DEAEF206B}"/>
              </a:ext>
            </a:extLst>
          </p:cNvPr>
          <p:cNvPicPr>
            <a:picLocks noChangeAspect="1"/>
          </p:cNvPicPr>
          <p:nvPr/>
        </p:nvPicPr>
        <p:blipFill>
          <a:blip r:embed="rId6"/>
          <a:stretch>
            <a:fillRect/>
          </a:stretch>
        </p:blipFill>
        <p:spPr>
          <a:xfrm>
            <a:off x="3440054" y="1591431"/>
            <a:ext cx="1952303" cy="1194069"/>
          </a:xfrm>
          <a:prstGeom prst="rect">
            <a:avLst/>
          </a:prstGeom>
        </p:spPr>
      </p:pic>
      <p:pic>
        <p:nvPicPr>
          <p:cNvPr id="13" name="Picture 12">
            <a:extLst>
              <a:ext uri="{FF2B5EF4-FFF2-40B4-BE49-F238E27FC236}">
                <a16:creationId xmlns:a16="http://schemas.microsoft.com/office/drawing/2014/main" id="{F813AA20-02A7-6445-B012-5C817BA588FC}"/>
              </a:ext>
            </a:extLst>
          </p:cNvPr>
          <p:cNvPicPr>
            <a:picLocks noChangeAspect="1"/>
          </p:cNvPicPr>
          <p:nvPr/>
        </p:nvPicPr>
        <p:blipFill>
          <a:blip r:embed="rId7"/>
          <a:stretch>
            <a:fillRect/>
          </a:stretch>
        </p:blipFill>
        <p:spPr>
          <a:xfrm>
            <a:off x="462746" y="3870280"/>
            <a:ext cx="2567551" cy="1381260"/>
          </a:xfrm>
          <a:prstGeom prst="rect">
            <a:avLst/>
          </a:prstGeom>
        </p:spPr>
      </p:pic>
      <p:pic>
        <p:nvPicPr>
          <p:cNvPr id="15" name="Picture 14">
            <a:extLst>
              <a:ext uri="{FF2B5EF4-FFF2-40B4-BE49-F238E27FC236}">
                <a16:creationId xmlns:a16="http://schemas.microsoft.com/office/drawing/2014/main" id="{4D152F3A-DDC6-1749-B42C-669416E2F927}"/>
              </a:ext>
            </a:extLst>
          </p:cNvPr>
          <p:cNvPicPr>
            <a:picLocks noChangeAspect="1"/>
          </p:cNvPicPr>
          <p:nvPr/>
        </p:nvPicPr>
        <p:blipFill>
          <a:blip r:embed="rId8"/>
          <a:stretch>
            <a:fillRect/>
          </a:stretch>
        </p:blipFill>
        <p:spPr>
          <a:xfrm>
            <a:off x="462745" y="5453357"/>
            <a:ext cx="2544691" cy="1396509"/>
          </a:xfrm>
          <a:prstGeom prst="rect">
            <a:avLst/>
          </a:prstGeom>
        </p:spPr>
      </p:pic>
      <p:sp>
        <p:nvSpPr>
          <p:cNvPr id="4" name="TextBox 3">
            <a:extLst>
              <a:ext uri="{FF2B5EF4-FFF2-40B4-BE49-F238E27FC236}">
                <a16:creationId xmlns:a16="http://schemas.microsoft.com/office/drawing/2014/main" id="{5F98D984-2F0B-6C43-B136-181727F52F8F}"/>
              </a:ext>
            </a:extLst>
          </p:cNvPr>
          <p:cNvSpPr txBox="1"/>
          <p:nvPr/>
        </p:nvSpPr>
        <p:spPr>
          <a:xfrm>
            <a:off x="812884" y="3587790"/>
            <a:ext cx="1720343" cy="338554"/>
          </a:xfrm>
          <a:prstGeom prst="rect">
            <a:avLst/>
          </a:prstGeom>
          <a:noFill/>
        </p:spPr>
        <p:txBody>
          <a:bodyPr wrap="none" rtlCol="0">
            <a:spAutoFit/>
          </a:bodyPr>
          <a:lstStyle/>
          <a:p>
            <a:r>
              <a:rPr lang="en-US" sz="1600" dirty="0">
                <a:solidFill>
                  <a:schemeClr val="bg1"/>
                </a:solidFill>
              </a:rPr>
              <a:t>Odd &amp; even test</a:t>
            </a:r>
          </a:p>
        </p:txBody>
      </p:sp>
      <p:sp>
        <p:nvSpPr>
          <p:cNvPr id="16" name="TextBox 15">
            <a:extLst>
              <a:ext uri="{FF2B5EF4-FFF2-40B4-BE49-F238E27FC236}">
                <a16:creationId xmlns:a16="http://schemas.microsoft.com/office/drawing/2014/main" id="{30AE7E68-A7C8-F141-9F83-7B521A4D12A1}"/>
              </a:ext>
            </a:extLst>
          </p:cNvPr>
          <p:cNvSpPr txBox="1"/>
          <p:nvPr/>
        </p:nvSpPr>
        <p:spPr>
          <a:xfrm>
            <a:off x="857351" y="5157772"/>
            <a:ext cx="1585690" cy="338554"/>
          </a:xfrm>
          <a:prstGeom prst="rect">
            <a:avLst/>
          </a:prstGeom>
          <a:noFill/>
        </p:spPr>
        <p:txBody>
          <a:bodyPr wrap="none" rtlCol="0">
            <a:spAutoFit/>
          </a:bodyPr>
          <a:lstStyle/>
          <a:p>
            <a:r>
              <a:rPr lang="en-US" sz="1600" dirty="0">
                <a:solidFill>
                  <a:schemeClr val="bg1"/>
                </a:solidFill>
              </a:rPr>
              <a:t>Secondary test</a:t>
            </a:r>
          </a:p>
        </p:txBody>
      </p:sp>
      <p:sp>
        <p:nvSpPr>
          <p:cNvPr id="8" name="TextBox 7">
            <a:extLst>
              <a:ext uri="{FF2B5EF4-FFF2-40B4-BE49-F238E27FC236}">
                <a16:creationId xmlns:a16="http://schemas.microsoft.com/office/drawing/2014/main" id="{38948B86-ECDB-1423-564C-9A8ACB55C1ED}"/>
              </a:ext>
            </a:extLst>
          </p:cNvPr>
          <p:cNvSpPr txBox="1"/>
          <p:nvPr/>
        </p:nvSpPr>
        <p:spPr>
          <a:xfrm>
            <a:off x="7353609" y="5984475"/>
            <a:ext cx="3500224" cy="646331"/>
          </a:xfrm>
          <a:prstGeom prst="rect">
            <a:avLst/>
          </a:prstGeom>
          <a:noFill/>
        </p:spPr>
        <p:txBody>
          <a:bodyPr wrap="square" rtlCol="0">
            <a:spAutoFit/>
          </a:bodyPr>
          <a:lstStyle/>
          <a:p>
            <a:r>
              <a:rPr lang="en-US" dirty="0"/>
              <a:t>Consistency of transits in unfolded  curves </a:t>
            </a:r>
          </a:p>
        </p:txBody>
      </p:sp>
      <p:sp>
        <p:nvSpPr>
          <p:cNvPr id="12" name="Rectangle 11">
            <a:extLst>
              <a:ext uri="{FF2B5EF4-FFF2-40B4-BE49-F238E27FC236}">
                <a16:creationId xmlns:a16="http://schemas.microsoft.com/office/drawing/2014/main" id="{1A6F449B-9AA4-82CA-778C-CC154B177E4F}"/>
              </a:ext>
            </a:extLst>
          </p:cNvPr>
          <p:cNvSpPr/>
          <p:nvPr/>
        </p:nvSpPr>
        <p:spPr>
          <a:xfrm>
            <a:off x="116855" y="1161288"/>
            <a:ext cx="2868093" cy="365760"/>
          </a:xfrm>
          <a:prstGeom prst="rect">
            <a:avLst/>
          </a:prstGeom>
        </p:spPr>
        <p:txBody>
          <a:bodyPr wrap="none">
            <a:spAutoFit/>
          </a:bodyPr>
          <a:lstStyle/>
          <a:p>
            <a:r>
              <a:rPr lang="en-US" dirty="0"/>
              <a:t>1. Eclipsing Binary Stars</a:t>
            </a:r>
          </a:p>
        </p:txBody>
      </p:sp>
      <p:sp>
        <p:nvSpPr>
          <p:cNvPr id="18" name="Title 1">
            <a:extLst>
              <a:ext uri="{FF2B5EF4-FFF2-40B4-BE49-F238E27FC236}">
                <a16:creationId xmlns:a16="http://schemas.microsoft.com/office/drawing/2014/main" id="{39A0B94D-6EF5-153C-12D9-F341DED3BB04}"/>
              </a:ext>
            </a:extLst>
          </p:cNvPr>
          <p:cNvSpPr txBox="1">
            <a:spLocks/>
          </p:cNvSpPr>
          <p:nvPr/>
        </p:nvSpPr>
        <p:spPr>
          <a:xfrm>
            <a:off x="3348793" y="1161288"/>
            <a:ext cx="4689826" cy="3657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a:t>2. Transits Due to Background Objects</a:t>
            </a:r>
          </a:p>
        </p:txBody>
      </p:sp>
      <p:sp>
        <p:nvSpPr>
          <p:cNvPr id="19" name="Title 1">
            <a:extLst>
              <a:ext uri="{FF2B5EF4-FFF2-40B4-BE49-F238E27FC236}">
                <a16:creationId xmlns:a16="http://schemas.microsoft.com/office/drawing/2014/main" id="{1EF7846F-0387-FDBB-B801-0B2E08D1D8A8}"/>
              </a:ext>
            </a:extLst>
          </p:cNvPr>
          <p:cNvSpPr txBox="1">
            <a:spLocks/>
          </p:cNvSpPr>
          <p:nvPr/>
        </p:nvSpPr>
        <p:spPr>
          <a:xfrm>
            <a:off x="7866744" y="1161288"/>
            <a:ext cx="3704150" cy="365760"/>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1800" dirty="0"/>
              <a:t>3. Star Variability &amp; Systematics</a:t>
            </a:r>
          </a:p>
        </p:txBody>
      </p:sp>
      <p:pic>
        <p:nvPicPr>
          <p:cNvPr id="25" name="Picture 24" descr="A screenshot of a graph&#10;&#10;Description automatically generated">
            <a:extLst>
              <a:ext uri="{FF2B5EF4-FFF2-40B4-BE49-F238E27FC236}">
                <a16:creationId xmlns:a16="http://schemas.microsoft.com/office/drawing/2014/main" id="{932D06A6-6F7F-7A21-4A35-9C1BF2DE2635}"/>
              </a:ext>
            </a:extLst>
          </p:cNvPr>
          <p:cNvPicPr>
            <a:picLocks noChangeAspect="1"/>
          </p:cNvPicPr>
          <p:nvPr/>
        </p:nvPicPr>
        <p:blipFill>
          <a:blip r:embed="rId9"/>
          <a:stretch>
            <a:fillRect/>
          </a:stretch>
        </p:blipFill>
        <p:spPr>
          <a:xfrm>
            <a:off x="4033392" y="4787631"/>
            <a:ext cx="2608449" cy="2062235"/>
          </a:xfrm>
          <a:prstGeom prst="rect">
            <a:avLst/>
          </a:prstGeom>
        </p:spPr>
      </p:pic>
      <p:pic>
        <p:nvPicPr>
          <p:cNvPr id="29" name="Picture 28" descr="A screen shot of a graph&#10;&#10;Description automatically generated">
            <a:extLst>
              <a:ext uri="{FF2B5EF4-FFF2-40B4-BE49-F238E27FC236}">
                <a16:creationId xmlns:a16="http://schemas.microsoft.com/office/drawing/2014/main" id="{BEF61685-B1FA-58D7-601E-D2A4FDDAB893}"/>
              </a:ext>
            </a:extLst>
          </p:cNvPr>
          <p:cNvPicPr>
            <a:picLocks noChangeAspect="1"/>
          </p:cNvPicPr>
          <p:nvPr/>
        </p:nvPicPr>
        <p:blipFill>
          <a:blip r:embed="rId10"/>
          <a:stretch>
            <a:fillRect/>
          </a:stretch>
        </p:blipFill>
        <p:spPr>
          <a:xfrm>
            <a:off x="6573596" y="4953906"/>
            <a:ext cx="4719244" cy="809870"/>
          </a:xfrm>
          <a:prstGeom prst="rect">
            <a:avLst/>
          </a:prstGeom>
        </p:spPr>
      </p:pic>
      <p:sp>
        <p:nvSpPr>
          <p:cNvPr id="36" name="Oval 35">
            <a:extLst>
              <a:ext uri="{FF2B5EF4-FFF2-40B4-BE49-F238E27FC236}">
                <a16:creationId xmlns:a16="http://schemas.microsoft.com/office/drawing/2014/main" id="{90966FAE-34A2-8C76-C0D2-6213C5AC83C3}"/>
              </a:ext>
            </a:extLst>
          </p:cNvPr>
          <p:cNvSpPr/>
          <p:nvPr/>
        </p:nvSpPr>
        <p:spPr>
          <a:xfrm>
            <a:off x="7082947" y="4937760"/>
            <a:ext cx="332327" cy="781450"/>
          </a:xfrm>
          <a:prstGeom prst="ellipse">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a:extLst>
              <a:ext uri="{FF2B5EF4-FFF2-40B4-BE49-F238E27FC236}">
                <a16:creationId xmlns:a16="http://schemas.microsoft.com/office/drawing/2014/main" id="{A094D590-9A0A-02FC-FB1D-62D524F6D45D}"/>
              </a:ext>
            </a:extLst>
          </p:cNvPr>
          <p:cNvSpPr/>
          <p:nvPr/>
        </p:nvSpPr>
        <p:spPr>
          <a:xfrm>
            <a:off x="7709050" y="4937760"/>
            <a:ext cx="332327" cy="781450"/>
          </a:xfrm>
          <a:prstGeom prst="ellipse">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a:extLst>
              <a:ext uri="{FF2B5EF4-FFF2-40B4-BE49-F238E27FC236}">
                <a16:creationId xmlns:a16="http://schemas.microsoft.com/office/drawing/2014/main" id="{411C32EC-E5D4-EC8B-EEC3-27C3981571FB}"/>
              </a:ext>
            </a:extLst>
          </p:cNvPr>
          <p:cNvSpPr/>
          <p:nvPr/>
        </p:nvSpPr>
        <p:spPr>
          <a:xfrm>
            <a:off x="8375957" y="4937760"/>
            <a:ext cx="332327" cy="781450"/>
          </a:xfrm>
          <a:prstGeom prst="ellipse">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a:extLst>
              <a:ext uri="{FF2B5EF4-FFF2-40B4-BE49-F238E27FC236}">
                <a16:creationId xmlns:a16="http://schemas.microsoft.com/office/drawing/2014/main" id="{CD06A1DD-1438-825D-9C49-76F88EF92007}"/>
              </a:ext>
            </a:extLst>
          </p:cNvPr>
          <p:cNvSpPr/>
          <p:nvPr/>
        </p:nvSpPr>
        <p:spPr>
          <a:xfrm>
            <a:off x="9018078" y="4937760"/>
            <a:ext cx="332327" cy="781450"/>
          </a:xfrm>
          <a:prstGeom prst="ellipse">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a:extLst>
              <a:ext uri="{FF2B5EF4-FFF2-40B4-BE49-F238E27FC236}">
                <a16:creationId xmlns:a16="http://schemas.microsoft.com/office/drawing/2014/main" id="{9C587A90-ECFB-5ED1-0979-86DEF3361B1B}"/>
              </a:ext>
            </a:extLst>
          </p:cNvPr>
          <p:cNvSpPr/>
          <p:nvPr/>
        </p:nvSpPr>
        <p:spPr>
          <a:xfrm>
            <a:off x="9679377" y="4937760"/>
            <a:ext cx="332327" cy="781450"/>
          </a:xfrm>
          <a:prstGeom prst="ellipse">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Oval 40">
            <a:extLst>
              <a:ext uri="{FF2B5EF4-FFF2-40B4-BE49-F238E27FC236}">
                <a16:creationId xmlns:a16="http://schemas.microsoft.com/office/drawing/2014/main" id="{2C81CAEE-F028-3836-0CE4-BB0526FDD11D}"/>
              </a:ext>
            </a:extLst>
          </p:cNvPr>
          <p:cNvSpPr/>
          <p:nvPr/>
        </p:nvSpPr>
        <p:spPr>
          <a:xfrm>
            <a:off x="10946750" y="4937760"/>
            <a:ext cx="332327" cy="781450"/>
          </a:xfrm>
          <a:prstGeom prst="ellipse">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Oval 41">
            <a:extLst>
              <a:ext uri="{FF2B5EF4-FFF2-40B4-BE49-F238E27FC236}">
                <a16:creationId xmlns:a16="http://schemas.microsoft.com/office/drawing/2014/main" id="{007A0EBE-458A-8438-2FD5-ED8FC344F977}"/>
              </a:ext>
            </a:extLst>
          </p:cNvPr>
          <p:cNvSpPr/>
          <p:nvPr/>
        </p:nvSpPr>
        <p:spPr>
          <a:xfrm>
            <a:off x="10323386" y="4937760"/>
            <a:ext cx="332327" cy="781450"/>
          </a:xfrm>
          <a:prstGeom prst="ellipse">
            <a:avLst/>
          </a:prstGeom>
          <a:noFill/>
          <a:ln>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51B23B2E-4AC9-ED0E-0C25-176DCBB8BE13}"/>
              </a:ext>
            </a:extLst>
          </p:cNvPr>
          <p:cNvSpPr txBox="1"/>
          <p:nvPr/>
        </p:nvSpPr>
        <p:spPr>
          <a:xfrm>
            <a:off x="1287973" y="3681121"/>
            <a:ext cx="1287532" cy="246221"/>
          </a:xfrm>
          <a:prstGeom prst="rect">
            <a:avLst/>
          </a:prstGeom>
          <a:noFill/>
        </p:spPr>
        <p:txBody>
          <a:bodyPr wrap="none" rtlCol="0">
            <a:spAutoFit/>
          </a:bodyPr>
          <a:lstStyle/>
          <a:p>
            <a:r>
              <a:rPr lang="en-US" sz="1000" dirty="0">
                <a:solidFill>
                  <a:srgbClr val="C00000"/>
                </a:solidFill>
              </a:rPr>
              <a:t>Odd and Even test</a:t>
            </a:r>
          </a:p>
        </p:txBody>
      </p:sp>
      <p:sp>
        <p:nvSpPr>
          <p:cNvPr id="44" name="TextBox 43">
            <a:extLst>
              <a:ext uri="{FF2B5EF4-FFF2-40B4-BE49-F238E27FC236}">
                <a16:creationId xmlns:a16="http://schemas.microsoft.com/office/drawing/2014/main" id="{4DD6D281-F875-0F4A-2C76-CCDC9C75D32A}"/>
              </a:ext>
            </a:extLst>
          </p:cNvPr>
          <p:cNvSpPr txBox="1"/>
          <p:nvPr/>
        </p:nvSpPr>
        <p:spPr>
          <a:xfrm>
            <a:off x="1167853" y="5262223"/>
            <a:ext cx="1463862" cy="246221"/>
          </a:xfrm>
          <a:prstGeom prst="rect">
            <a:avLst/>
          </a:prstGeom>
          <a:noFill/>
        </p:spPr>
        <p:txBody>
          <a:bodyPr wrap="none" rtlCol="0">
            <a:spAutoFit/>
          </a:bodyPr>
          <a:lstStyle/>
          <a:p>
            <a:r>
              <a:rPr lang="en-US" sz="1000" dirty="0">
                <a:solidFill>
                  <a:srgbClr val="C00000"/>
                </a:solidFill>
              </a:rPr>
              <a:t>Weak Secondary Test</a:t>
            </a:r>
          </a:p>
        </p:txBody>
      </p:sp>
      <p:sp>
        <p:nvSpPr>
          <p:cNvPr id="45" name="TextBox 44">
            <a:extLst>
              <a:ext uri="{FF2B5EF4-FFF2-40B4-BE49-F238E27FC236}">
                <a16:creationId xmlns:a16="http://schemas.microsoft.com/office/drawing/2014/main" id="{B27CE1E1-4DAB-0A4F-3583-91A7A2415AE3}"/>
              </a:ext>
            </a:extLst>
          </p:cNvPr>
          <p:cNvSpPr txBox="1"/>
          <p:nvPr/>
        </p:nvSpPr>
        <p:spPr>
          <a:xfrm>
            <a:off x="4693850" y="4575188"/>
            <a:ext cx="1495922" cy="246221"/>
          </a:xfrm>
          <a:prstGeom prst="rect">
            <a:avLst/>
          </a:prstGeom>
          <a:noFill/>
        </p:spPr>
        <p:txBody>
          <a:bodyPr wrap="none" rtlCol="0">
            <a:spAutoFit/>
          </a:bodyPr>
          <a:lstStyle/>
          <a:p>
            <a:r>
              <a:rPr lang="en-US" sz="1000" dirty="0">
                <a:solidFill>
                  <a:srgbClr val="C00000"/>
                </a:solidFill>
              </a:rPr>
              <a:t>Difference Image Test</a:t>
            </a:r>
          </a:p>
        </p:txBody>
      </p:sp>
      <p:sp>
        <p:nvSpPr>
          <p:cNvPr id="46" name="TextBox 45">
            <a:extLst>
              <a:ext uri="{FF2B5EF4-FFF2-40B4-BE49-F238E27FC236}">
                <a16:creationId xmlns:a16="http://schemas.microsoft.com/office/drawing/2014/main" id="{0C0AD1C9-4001-4FAC-98B8-E9792BFD67BF}"/>
              </a:ext>
            </a:extLst>
          </p:cNvPr>
          <p:cNvSpPr txBox="1"/>
          <p:nvPr/>
        </p:nvSpPr>
        <p:spPr>
          <a:xfrm>
            <a:off x="8126944" y="4691539"/>
            <a:ext cx="2627642" cy="246221"/>
          </a:xfrm>
          <a:prstGeom prst="rect">
            <a:avLst/>
          </a:prstGeom>
          <a:noFill/>
        </p:spPr>
        <p:txBody>
          <a:bodyPr wrap="none" rtlCol="0">
            <a:spAutoFit/>
          </a:bodyPr>
          <a:lstStyle/>
          <a:p>
            <a:r>
              <a:rPr lang="en-US" sz="1000" dirty="0">
                <a:solidFill>
                  <a:srgbClr val="C00000"/>
                </a:solidFill>
              </a:rPr>
              <a:t>Consistency of transits in different cycles</a:t>
            </a:r>
          </a:p>
        </p:txBody>
      </p:sp>
    </p:spTree>
    <p:extLst>
      <p:ext uri="{BB962C8B-B14F-4D97-AF65-F5344CB8AC3E}">
        <p14:creationId xmlns:p14="http://schemas.microsoft.com/office/powerpoint/2010/main" val="9044537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65760"/>
            <a:ext cx="9692640" cy="721019"/>
          </a:xfrm>
        </p:spPr>
        <p:txBody>
          <a:bodyPr/>
          <a:lstStyle/>
          <a:p>
            <a:r>
              <a:rPr lang="en-US" dirty="0"/>
              <a:t>DV Summary Report </a:t>
            </a:r>
          </a:p>
        </p:txBody>
      </p:sp>
      <p:sp>
        <p:nvSpPr>
          <p:cNvPr id="4" name="Slide Number Placeholder 3"/>
          <p:cNvSpPr>
            <a:spLocks noGrp="1"/>
          </p:cNvSpPr>
          <p:nvPr>
            <p:ph type="sldNum" sz="quarter" idx="12"/>
          </p:nvPr>
        </p:nvSpPr>
        <p:spPr/>
        <p:txBody>
          <a:bodyPr>
            <a:normAutofit lnSpcReduction="10000"/>
          </a:bodyPr>
          <a:lstStyle/>
          <a:p>
            <a:fld id="{4FAB73BC-B049-4115-A692-8D63A059BFB8}" type="slidenum">
              <a:rPr lang="en-US" smtClean="0"/>
              <a:t>21</a:t>
            </a:fld>
            <a:endParaRPr lang="en-US" dirty="0"/>
          </a:p>
        </p:txBody>
      </p:sp>
      <p:pic>
        <p:nvPicPr>
          <p:cNvPr id="5" name="Picture 4" descr="Screen Shot 2020-06-08 at 1.18.09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677" y="1092955"/>
            <a:ext cx="7191963" cy="5328421"/>
          </a:xfrm>
          <a:prstGeom prst="rect">
            <a:avLst/>
          </a:prstGeom>
        </p:spPr>
      </p:pic>
      <p:pic>
        <p:nvPicPr>
          <p:cNvPr id="6" name="Picture 5" descr="Eclipsing_binary_star_animation_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015231" y="2720304"/>
            <a:ext cx="1214812" cy="911109"/>
          </a:xfrm>
          <a:prstGeom prst="rect">
            <a:avLst/>
          </a:prstGeom>
        </p:spPr>
      </p:pic>
      <p:pic>
        <p:nvPicPr>
          <p:cNvPr id="8" name="Picture 7" descr="Eclipsing_binary_star_animation_2.gi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2614" y="5084593"/>
            <a:ext cx="1214812" cy="911109"/>
          </a:xfrm>
          <a:prstGeom prst="rect">
            <a:avLst/>
          </a:prstGeom>
        </p:spPr>
      </p:pic>
      <p:sp>
        <p:nvSpPr>
          <p:cNvPr id="14" name="TextBox 13"/>
          <p:cNvSpPr txBox="1"/>
          <p:nvPr/>
        </p:nvSpPr>
        <p:spPr>
          <a:xfrm>
            <a:off x="3855461" y="4070102"/>
            <a:ext cx="1402254" cy="246221"/>
          </a:xfrm>
          <a:prstGeom prst="rect">
            <a:avLst/>
          </a:prstGeom>
          <a:noFill/>
        </p:spPr>
        <p:txBody>
          <a:bodyPr wrap="square" rtlCol="0">
            <a:spAutoFit/>
          </a:bodyPr>
          <a:lstStyle/>
          <a:p>
            <a:r>
              <a:rPr lang="en-US" sz="1000" dirty="0">
                <a:solidFill>
                  <a:srgbClr val="B60000"/>
                </a:solidFill>
              </a:rPr>
              <a:t>Transit View of Flux</a:t>
            </a:r>
          </a:p>
        </p:txBody>
      </p:sp>
      <p:sp>
        <p:nvSpPr>
          <p:cNvPr id="15" name="TextBox 14"/>
          <p:cNvSpPr txBox="1"/>
          <p:nvPr/>
        </p:nvSpPr>
        <p:spPr>
          <a:xfrm>
            <a:off x="8246228" y="4444002"/>
            <a:ext cx="1679790" cy="215444"/>
          </a:xfrm>
          <a:prstGeom prst="rect">
            <a:avLst/>
          </a:prstGeom>
          <a:noFill/>
        </p:spPr>
        <p:txBody>
          <a:bodyPr wrap="square" rtlCol="0">
            <a:spAutoFit/>
          </a:bodyPr>
          <a:lstStyle/>
          <a:p>
            <a:r>
              <a:rPr lang="en-US" sz="800" dirty="0">
                <a:solidFill>
                  <a:srgbClr val="B60000"/>
                </a:solidFill>
              </a:rPr>
              <a:t>Whitened Transit View of Flux</a:t>
            </a:r>
          </a:p>
        </p:txBody>
      </p:sp>
      <p:sp>
        <p:nvSpPr>
          <p:cNvPr id="16" name="TextBox 15"/>
          <p:cNvSpPr txBox="1"/>
          <p:nvPr/>
        </p:nvSpPr>
        <p:spPr>
          <a:xfrm>
            <a:off x="5257715" y="2905450"/>
            <a:ext cx="1752817" cy="253916"/>
          </a:xfrm>
          <a:prstGeom prst="rect">
            <a:avLst/>
          </a:prstGeom>
          <a:noFill/>
        </p:spPr>
        <p:txBody>
          <a:bodyPr wrap="square" rtlCol="0">
            <a:spAutoFit/>
          </a:bodyPr>
          <a:lstStyle/>
          <a:p>
            <a:r>
              <a:rPr lang="en-US" sz="1050" dirty="0">
                <a:solidFill>
                  <a:srgbClr val="B60000"/>
                </a:solidFill>
              </a:rPr>
              <a:t>Full-Orbit View of Flux</a:t>
            </a:r>
          </a:p>
        </p:txBody>
      </p:sp>
      <p:sp>
        <p:nvSpPr>
          <p:cNvPr id="17" name="TextBox 16"/>
          <p:cNvSpPr txBox="1"/>
          <p:nvPr/>
        </p:nvSpPr>
        <p:spPr>
          <a:xfrm>
            <a:off x="4028318" y="5375579"/>
            <a:ext cx="1402254" cy="246221"/>
          </a:xfrm>
          <a:prstGeom prst="rect">
            <a:avLst/>
          </a:prstGeom>
          <a:noFill/>
        </p:spPr>
        <p:txBody>
          <a:bodyPr wrap="square" rtlCol="0">
            <a:spAutoFit/>
          </a:bodyPr>
          <a:lstStyle/>
          <a:p>
            <a:r>
              <a:rPr lang="en-US" sz="1000" dirty="0">
                <a:solidFill>
                  <a:srgbClr val="B60000"/>
                </a:solidFill>
              </a:rPr>
              <a:t>Odd &amp; Even</a:t>
            </a:r>
          </a:p>
        </p:txBody>
      </p:sp>
      <p:sp>
        <p:nvSpPr>
          <p:cNvPr id="18" name="TextBox 17"/>
          <p:cNvSpPr txBox="1"/>
          <p:nvPr/>
        </p:nvSpPr>
        <p:spPr>
          <a:xfrm>
            <a:off x="8246228" y="2645368"/>
            <a:ext cx="1402254" cy="246221"/>
          </a:xfrm>
          <a:prstGeom prst="rect">
            <a:avLst/>
          </a:prstGeom>
          <a:noFill/>
        </p:spPr>
        <p:txBody>
          <a:bodyPr wrap="square" rtlCol="0">
            <a:spAutoFit/>
          </a:bodyPr>
          <a:lstStyle/>
          <a:p>
            <a:r>
              <a:rPr lang="en-US" sz="1000" dirty="0">
                <a:solidFill>
                  <a:srgbClr val="B60000"/>
                </a:solidFill>
              </a:rPr>
              <a:t>Secondary Transit</a:t>
            </a:r>
          </a:p>
        </p:txBody>
      </p:sp>
      <p:sp>
        <p:nvSpPr>
          <p:cNvPr id="20" name="TextBox 19"/>
          <p:cNvSpPr txBox="1"/>
          <p:nvPr/>
        </p:nvSpPr>
        <p:spPr>
          <a:xfrm>
            <a:off x="5443692" y="1273819"/>
            <a:ext cx="2651568" cy="246221"/>
          </a:xfrm>
          <a:prstGeom prst="rect">
            <a:avLst/>
          </a:prstGeom>
          <a:noFill/>
          <a:ln w="19050">
            <a:solidFill>
              <a:srgbClr val="B60000"/>
            </a:solidFill>
            <a:prstDash val="dash"/>
          </a:ln>
        </p:spPr>
        <p:txBody>
          <a:bodyPr wrap="square" rtlCol="0">
            <a:spAutoFit/>
          </a:bodyPr>
          <a:lstStyle/>
          <a:p>
            <a:endParaRPr lang="en-US" sz="1000" dirty="0">
              <a:solidFill>
                <a:srgbClr val="B60000"/>
              </a:solidFill>
            </a:endParaRPr>
          </a:p>
        </p:txBody>
      </p:sp>
      <p:sp>
        <p:nvSpPr>
          <p:cNvPr id="22" name="TextBox 21"/>
          <p:cNvSpPr txBox="1"/>
          <p:nvPr/>
        </p:nvSpPr>
        <p:spPr>
          <a:xfrm>
            <a:off x="7972715" y="4886468"/>
            <a:ext cx="2374172" cy="1477328"/>
          </a:xfrm>
          <a:prstGeom prst="rect">
            <a:avLst/>
          </a:prstGeom>
          <a:noFill/>
          <a:ln w="19050">
            <a:solidFill>
              <a:srgbClr val="B60000"/>
            </a:solidFill>
            <a:prstDash val="dash"/>
          </a:ln>
        </p:spPr>
        <p:txBody>
          <a:bodyPr wrap="square" rtlCol="0">
            <a:spAutoFit/>
          </a:bodyPr>
          <a:lstStyle/>
          <a:p>
            <a:endParaRPr lang="en-US" sz="1000" dirty="0">
              <a:solidFill>
                <a:srgbClr val="B60000"/>
              </a:solidFill>
            </a:endParaRPr>
          </a:p>
          <a:p>
            <a:endParaRPr lang="en-US" sz="1000" dirty="0">
              <a:solidFill>
                <a:srgbClr val="B60000"/>
              </a:solidFill>
            </a:endParaRPr>
          </a:p>
          <a:p>
            <a:endParaRPr lang="en-US" sz="1000" dirty="0">
              <a:solidFill>
                <a:srgbClr val="B60000"/>
              </a:solidFill>
            </a:endParaRPr>
          </a:p>
          <a:p>
            <a:endParaRPr lang="en-US" sz="1000" dirty="0">
              <a:solidFill>
                <a:srgbClr val="B60000"/>
              </a:solidFill>
            </a:endParaRPr>
          </a:p>
          <a:p>
            <a:endParaRPr lang="en-US" sz="1000" dirty="0">
              <a:solidFill>
                <a:srgbClr val="B60000"/>
              </a:solidFill>
            </a:endParaRPr>
          </a:p>
          <a:p>
            <a:endParaRPr lang="en-US" sz="1000" dirty="0">
              <a:solidFill>
                <a:srgbClr val="B60000"/>
              </a:solidFill>
            </a:endParaRPr>
          </a:p>
          <a:p>
            <a:endParaRPr lang="en-US" sz="1000" dirty="0">
              <a:solidFill>
                <a:srgbClr val="B60000"/>
              </a:solidFill>
            </a:endParaRPr>
          </a:p>
          <a:p>
            <a:endParaRPr lang="en-US" sz="1000" dirty="0">
              <a:solidFill>
                <a:srgbClr val="B60000"/>
              </a:solidFill>
            </a:endParaRPr>
          </a:p>
          <a:p>
            <a:endParaRPr lang="en-US" sz="1000" dirty="0">
              <a:solidFill>
                <a:srgbClr val="B60000"/>
              </a:solidFill>
            </a:endParaRPr>
          </a:p>
        </p:txBody>
      </p:sp>
      <p:pic>
        <p:nvPicPr>
          <p:cNvPr id="19" name="BEB.jpg" descr="BEB.jpg">
            <a:extLst>
              <a:ext uri="{FF2B5EF4-FFF2-40B4-BE49-F238E27FC236}">
                <a16:creationId xmlns:a16="http://schemas.microsoft.com/office/drawing/2014/main" id="{CEC4E9A0-837E-9848-AE11-0D25C0F46CDC}"/>
              </a:ext>
            </a:extLst>
          </p:cNvPr>
          <p:cNvPicPr>
            <a:picLocks noChangeAspect="1"/>
          </p:cNvPicPr>
          <p:nvPr/>
        </p:nvPicPr>
        <p:blipFill>
          <a:blip r:embed="rId5"/>
          <a:stretch>
            <a:fillRect/>
          </a:stretch>
        </p:blipFill>
        <p:spPr>
          <a:xfrm rot="5400000">
            <a:off x="6516779" y="5790738"/>
            <a:ext cx="927805" cy="1244770"/>
          </a:xfrm>
          <a:prstGeom prst="rect">
            <a:avLst/>
          </a:prstGeom>
        </p:spPr>
      </p:pic>
      <p:sp>
        <p:nvSpPr>
          <p:cNvPr id="3" name="TextBox 2">
            <a:extLst>
              <a:ext uri="{FF2B5EF4-FFF2-40B4-BE49-F238E27FC236}">
                <a16:creationId xmlns:a16="http://schemas.microsoft.com/office/drawing/2014/main" id="{79C0AC4F-5562-5642-B4F1-E78C13358F2C}"/>
              </a:ext>
            </a:extLst>
          </p:cNvPr>
          <p:cNvSpPr txBox="1"/>
          <p:nvPr/>
        </p:nvSpPr>
        <p:spPr>
          <a:xfrm>
            <a:off x="130262" y="1412403"/>
            <a:ext cx="3184702" cy="3293209"/>
          </a:xfrm>
          <a:prstGeom prst="rect">
            <a:avLst/>
          </a:prstGeom>
          <a:noFill/>
        </p:spPr>
        <p:txBody>
          <a:bodyPr wrap="square" rtlCol="0">
            <a:spAutoFit/>
          </a:bodyPr>
          <a:lstStyle/>
          <a:p>
            <a:pPr marL="342900" indent="-342900">
              <a:buFont typeface="Arial" panose="020B0604020202020204" pitchFamily="34" charset="0"/>
              <a:buChar char="•"/>
            </a:pPr>
            <a:r>
              <a:rPr lang="en-US" sz="1600" dirty="0">
                <a:solidFill>
                  <a:srgbClr val="C00000"/>
                </a:solidFill>
              </a:rPr>
              <a:t>Various diagnostic tests</a:t>
            </a:r>
            <a:r>
              <a:rPr lang="en-US" sz="1600" dirty="0"/>
              <a:t> are provided in </a:t>
            </a:r>
            <a:r>
              <a:rPr lang="en-US" sz="1600" dirty="0">
                <a:solidFill>
                  <a:srgbClr val="C00000"/>
                </a:solidFill>
              </a:rPr>
              <a:t>DV report</a:t>
            </a:r>
            <a:r>
              <a:rPr lang="en-US" sz="1600" dirty="0"/>
              <a:t> and summarized in the DV summary report</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t>Each </a:t>
            </a:r>
            <a:r>
              <a:rPr lang="en-US" sz="1600" dirty="0">
                <a:solidFill>
                  <a:srgbClr val="C00000"/>
                </a:solidFill>
              </a:rPr>
              <a:t>complex diagnostic</a:t>
            </a:r>
            <a:r>
              <a:rPr lang="en-US" sz="1600" dirty="0"/>
              <a:t> type (time series or images) associated with </a:t>
            </a:r>
            <a:r>
              <a:rPr lang="en-US" sz="1600" dirty="0">
                <a:solidFill>
                  <a:srgbClr val="C00000"/>
                </a:solidFill>
              </a:rPr>
              <a:t>scaler values</a:t>
            </a:r>
            <a:r>
              <a:rPr lang="en-US" sz="1600" dirty="0"/>
              <a:t> summarizing it</a:t>
            </a:r>
          </a:p>
          <a:p>
            <a:pPr marL="342900" indent="-342900">
              <a:buFont typeface="Arial" panose="020B0604020202020204" pitchFamily="34" charset="0"/>
              <a:buChar char="•"/>
            </a:pPr>
            <a:endParaRPr lang="en-US" sz="1600" dirty="0"/>
          </a:p>
          <a:p>
            <a:pPr marL="342900" indent="-342900">
              <a:buFont typeface="Arial" panose="020B0604020202020204" pitchFamily="34" charset="0"/>
              <a:buChar char="•"/>
            </a:pPr>
            <a:r>
              <a:rPr lang="en-US" sz="1600" dirty="0">
                <a:solidFill>
                  <a:srgbClr val="C00000"/>
                </a:solidFill>
              </a:rPr>
              <a:t>Human experts</a:t>
            </a:r>
            <a:r>
              <a:rPr lang="en-US" sz="1600" dirty="0"/>
              <a:t> use these </a:t>
            </a:r>
            <a:r>
              <a:rPr lang="en-US" sz="1600" dirty="0">
                <a:solidFill>
                  <a:srgbClr val="C00000"/>
                </a:solidFill>
              </a:rPr>
              <a:t>DV reports</a:t>
            </a:r>
            <a:r>
              <a:rPr lang="en-US" sz="1600" dirty="0"/>
              <a:t> to vet the transit signals</a:t>
            </a:r>
          </a:p>
        </p:txBody>
      </p:sp>
      <p:sp>
        <p:nvSpPr>
          <p:cNvPr id="21" name="TextBox 20">
            <a:extLst>
              <a:ext uri="{FF2B5EF4-FFF2-40B4-BE49-F238E27FC236}">
                <a16:creationId xmlns:a16="http://schemas.microsoft.com/office/drawing/2014/main" id="{B463CA4E-F1CC-B04F-B10B-86CABC9E936B}"/>
              </a:ext>
            </a:extLst>
          </p:cNvPr>
          <p:cNvSpPr txBox="1"/>
          <p:nvPr/>
        </p:nvSpPr>
        <p:spPr>
          <a:xfrm>
            <a:off x="6108192" y="5618591"/>
            <a:ext cx="1402254" cy="246221"/>
          </a:xfrm>
          <a:prstGeom prst="rect">
            <a:avLst/>
          </a:prstGeom>
          <a:noFill/>
        </p:spPr>
        <p:txBody>
          <a:bodyPr wrap="square" rtlCol="0">
            <a:spAutoFit/>
          </a:bodyPr>
          <a:lstStyle/>
          <a:p>
            <a:r>
              <a:rPr lang="en-US" sz="1000" dirty="0">
                <a:solidFill>
                  <a:srgbClr val="B60000"/>
                </a:solidFill>
              </a:rPr>
              <a:t>Centroid Test</a:t>
            </a:r>
          </a:p>
        </p:txBody>
      </p:sp>
      <p:pic>
        <p:nvPicPr>
          <p:cNvPr id="7" name="stellar_magnetic_fields_653x547.jpg" descr="stellar_magnetic_fields_653x547.jpg">
            <a:extLst>
              <a:ext uri="{FF2B5EF4-FFF2-40B4-BE49-F238E27FC236}">
                <a16:creationId xmlns:a16="http://schemas.microsoft.com/office/drawing/2014/main" id="{0F650296-D49F-AA7F-1BF7-2DD89D9B392D}"/>
              </a:ext>
            </a:extLst>
          </p:cNvPr>
          <p:cNvPicPr>
            <a:picLocks noChangeAspect="1"/>
          </p:cNvPicPr>
          <p:nvPr/>
        </p:nvPicPr>
        <p:blipFill>
          <a:blip r:embed="rId6"/>
          <a:stretch>
            <a:fillRect/>
          </a:stretch>
        </p:blipFill>
        <p:spPr>
          <a:xfrm>
            <a:off x="10078803" y="1430725"/>
            <a:ext cx="1087668" cy="911109"/>
          </a:xfrm>
          <a:prstGeom prst="rect">
            <a:avLst/>
          </a:prstGeom>
        </p:spPr>
      </p:pic>
      <p:cxnSp>
        <p:nvCxnSpPr>
          <p:cNvPr id="11" name="Straight Arrow Connector 10">
            <a:extLst>
              <a:ext uri="{FF2B5EF4-FFF2-40B4-BE49-F238E27FC236}">
                <a16:creationId xmlns:a16="http://schemas.microsoft.com/office/drawing/2014/main" id="{BB28C672-47B8-1A73-736B-BE91DC70794A}"/>
              </a:ext>
            </a:extLst>
          </p:cNvPr>
          <p:cNvCxnSpPr>
            <a:cxnSpLocks/>
          </p:cNvCxnSpPr>
          <p:nvPr/>
        </p:nvCxnSpPr>
        <p:spPr>
          <a:xfrm flipH="1" flipV="1">
            <a:off x="6927407" y="2779679"/>
            <a:ext cx="2154624" cy="474160"/>
          </a:xfrm>
          <a:prstGeom prst="straightConnector1">
            <a:avLst/>
          </a:prstGeom>
          <a:ln w="28575">
            <a:solidFill>
              <a:srgbClr val="C00000"/>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4650332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94437C-18C6-C606-D31A-364BA9EA24A0}"/>
              </a:ext>
            </a:extLst>
          </p:cNvPr>
          <p:cNvSpPr>
            <a:spLocks noGrp="1"/>
          </p:cNvSpPr>
          <p:nvPr>
            <p:ph type="title"/>
          </p:nvPr>
        </p:nvSpPr>
        <p:spPr>
          <a:xfrm>
            <a:off x="1261872" y="365760"/>
            <a:ext cx="9692640" cy="747932"/>
          </a:xfrm>
        </p:spPr>
        <p:txBody>
          <a:bodyPr>
            <a:normAutofit/>
          </a:bodyPr>
          <a:lstStyle/>
          <a:p>
            <a:r>
              <a:rPr lang="en-US" dirty="0"/>
              <a:t>Exiting Classifiers</a:t>
            </a:r>
          </a:p>
        </p:txBody>
      </p:sp>
      <p:sp>
        <p:nvSpPr>
          <p:cNvPr id="3" name="Content Placeholder 2">
            <a:extLst>
              <a:ext uri="{FF2B5EF4-FFF2-40B4-BE49-F238E27FC236}">
                <a16:creationId xmlns:a16="http://schemas.microsoft.com/office/drawing/2014/main" id="{E4AE38D8-62FC-7FF9-A71D-091C198A6474}"/>
              </a:ext>
            </a:extLst>
          </p:cNvPr>
          <p:cNvSpPr>
            <a:spLocks noGrp="1"/>
          </p:cNvSpPr>
          <p:nvPr>
            <p:ph idx="1"/>
          </p:nvPr>
        </p:nvSpPr>
        <p:spPr>
          <a:xfrm>
            <a:off x="743793" y="1348154"/>
            <a:ext cx="5122619" cy="5144086"/>
          </a:xfrm>
          <a:custGeom>
            <a:avLst/>
            <a:gdLst>
              <a:gd name="connsiteX0" fmla="*/ 0 w 5122619"/>
              <a:gd name="connsiteY0" fmla="*/ 0 h 5144086"/>
              <a:gd name="connsiteX1" fmla="*/ 671632 w 5122619"/>
              <a:gd name="connsiteY1" fmla="*/ 0 h 5144086"/>
              <a:gd name="connsiteX2" fmla="*/ 1138360 w 5122619"/>
              <a:gd name="connsiteY2" fmla="*/ 0 h 5144086"/>
              <a:gd name="connsiteX3" fmla="*/ 1707540 w 5122619"/>
              <a:gd name="connsiteY3" fmla="*/ 0 h 5144086"/>
              <a:gd name="connsiteX4" fmla="*/ 2327946 w 5122619"/>
              <a:gd name="connsiteY4" fmla="*/ 0 h 5144086"/>
              <a:gd name="connsiteX5" fmla="*/ 2743447 w 5122619"/>
              <a:gd name="connsiteY5" fmla="*/ 0 h 5144086"/>
              <a:gd name="connsiteX6" fmla="*/ 3158948 w 5122619"/>
              <a:gd name="connsiteY6" fmla="*/ 0 h 5144086"/>
              <a:gd name="connsiteX7" fmla="*/ 3830581 w 5122619"/>
              <a:gd name="connsiteY7" fmla="*/ 0 h 5144086"/>
              <a:gd name="connsiteX8" fmla="*/ 4399761 w 5122619"/>
              <a:gd name="connsiteY8" fmla="*/ 0 h 5144086"/>
              <a:gd name="connsiteX9" fmla="*/ 5122619 w 5122619"/>
              <a:gd name="connsiteY9" fmla="*/ 0 h 5144086"/>
              <a:gd name="connsiteX10" fmla="*/ 5122619 w 5122619"/>
              <a:gd name="connsiteY10" fmla="*/ 571565 h 5144086"/>
              <a:gd name="connsiteX11" fmla="*/ 5122619 w 5122619"/>
              <a:gd name="connsiteY11" fmla="*/ 1194571 h 5144086"/>
              <a:gd name="connsiteX12" fmla="*/ 5122619 w 5122619"/>
              <a:gd name="connsiteY12" fmla="*/ 1663254 h 5144086"/>
              <a:gd name="connsiteX13" fmla="*/ 5122619 w 5122619"/>
              <a:gd name="connsiteY13" fmla="*/ 2234820 h 5144086"/>
              <a:gd name="connsiteX14" fmla="*/ 5122619 w 5122619"/>
              <a:gd name="connsiteY14" fmla="*/ 2652062 h 5144086"/>
              <a:gd name="connsiteX15" fmla="*/ 5122619 w 5122619"/>
              <a:gd name="connsiteY15" fmla="*/ 3326509 h 5144086"/>
              <a:gd name="connsiteX16" fmla="*/ 5122619 w 5122619"/>
              <a:gd name="connsiteY16" fmla="*/ 3898074 h 5144086"/>
              <a:gd name="connsiteX17" fmla="*/ 5122619 w 5122619"/>
              <a:gd name="connsiteY17" fmla="*/ 4572521 h 5144086"/>
              <a:gd name="connsiteX18" fmla="*/ 5122619 w 5122619"/>
              <a:gd name="connsiteY18" fmla="*/ 5144086 h 5144086"/>
              <a:gd name="connsiteX19" fmla="*/ 4655891 w 5122619"/>
              <a:gd name="connsiteY19" fmla="*/ 5144086 h 5144086"/>
              <a:gd name="connsiteX20" fmla="*/ 3984259 w 5122619"/>
              <a:gd name="connsiteY20" fmla="*/ 5144086 h 5144086"/>
              <a:gd name="connsiteX21" fmla="*/ 3415079 w 5122619"/>
              <a:gd name="connsiteY21" fmla="*/ 5144086 h 5144086"/>
              <a:gd name="connsiteX22" fmla="*/ 2999578 w 5122619"/>
              <a:gd name="connsiteY22" fmla="*/ 5144086 h 5144086"/>
              <a:gd name="connsiteX23" fmla="*/ 2430398 w 5122619"/>
              <a:gd name="connsiteY23" fmla="*/ 5144086 h 5144086"/>
              <a:gd name="connsiteX24" fmla="*/ 1912444 w 5122619"/>
              <a:gd name="connsiteY24" fmla="*/ 5144086 h 5144086"/>
              <a:gd name="connsiteX25" fmla="*/ 1394491 w 5122619"/>
              <a:gd name="connsiteY25" fmla="*/ 5144086 h 5144086"/>
              <a:gd name="connsiteX26" fmla="*/ 876537 w 5122619"/>
              <a:gd name="connsiteY26" fmla="*/ 5144086 h 5144086"/>
              <a:gd name="connsiteX27" fmla="*/ 0 w 5122619"/>
              <a:gd name="connsiteY27" fmla="*/ 5144086 h 5144086"/>
              <a:gd name="connsiteX28" fmla="*/ 0 w 5122619"/>
              <a:gd name="connsiteY28" fmla="*/ 4521080 h 5144086"/>
              <a:gd name="connsiteX29" fmla="*/ 0 w 5122619"/>
              <a:gd name="connsiteY29" fmla="*/ 4000956 h 5144086"/>
              <a:gd name="connsiteX30" fmla="*/ 0 w 5122619"/>
              <a:gd name="connsiteY30" fmla="*/ 3583713 h 5144086"/>
              <a:gd name="connsiteX31" fmla="*/ 0 w 5122619"/>
              <a:gd name="connsiteY31" fmla="*/ 3063589 h 5144086"/>
              <a:gd name="connsiteX32" fmla="*/ 0 w 5122619"/>
              <a:gd name="connsiteY32" fmla="*/ 2440583 h 5144086"/>
              <a:gd name="connsiteX33" fmla="*/ 0 w 5122619"/>
              <a:gd name="connsiteY33" fmla="*/ 1766136 h 5144086"/>
              <a:gd name="connsiteX34" fmla="*/ 0 w 5122619"/>
              <a:gd name="connsiteY34" fmla="*/ 1348894 h 5144086"/>
              <a:gd name="connsiteX35" fmla="*/ 0 w 5122619"/>
              <a:gd name="connsiteY35" fmla="*/ 931651 h 5144086"/>
              <a:gd name="connsiteX36" fmla="*/ 0 w 5122619"/>
              <a:gd name="connsiteY36" fmla="*/ 0 h 514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122619" h="5144086" fill="none" extrusionOk="0">
                <a:moveTo>
                  <a:pt x="0" y="0"/>
                </a:moveTo>
                <a:cubicBezTo>
                  <a:pt x="195601" y="-60965"/>
                  <a:pt x="529156" y="44701"/>
                  <a:pt x="671632" y="0"/>
                </a:cubicBezTo>
                <a:cubicBezTo>
                  <a:pt x="814108" y="-44701"/>
                  <a:pt x="911385" y="33691"/>
                  <a:pt x="1138360" y="0"/>
                </a:cubicBezTo>
                <a:cubicBezTo>
                  <a:pt x="1365335" y="-33691"/>
                  <a:pt x="1515053" y="16516"/>
                  <a:pt x="1707540" y="0"/>
                </a:cubicBezTo>
                <a:cubicBezTo>
                  <a:pt x="1900027" y="-16516"/>
                  <a:pt x="2101493" y="17433"/>
                  <a:pt x="2327946" y="0"/>
                </a:cubicBezTo>
                <a:cubicBezTo>
                  <a:pt x="2554399" y="-17433"/>
                  <a:pt x="2651159" y="36874"/>
                  <a:pt x="2743447" y="0"/>
                </a:cubicBezTo>
                <a:cubicBezTo>
                  <a:pt x="2835735" y="-36874"/>
                  <a:pt x="2973005" y="46549"/>
                  <a:pt x="3158948" y="0"/>
                </a:cubicBezTo>
                <a:cubicBezTo>
                  <a:pt x="3344891" y="-46549"/>
                  <a:pt x="3549096" y="36261"/>
                  <a:pt x="3830581" y="0"/>
                </a:cubicBezTo>
                <a:cubicBezTo>
                  <a:pt x="4112066" y="-36261"/>
                  <a:pt x="4211205" y="8700"/>
                  <a:pt x="4399761" y="0"/>
                </a:cubicBezTo>
                <a:cubicBezTo>
                  <a:pt x="4588317" y="-8700"/>
                  <a:pt x="4969983" y="12886"/>
                  <a:pt x="5122619" y="0"/>
                </a:cubicBezTo>
                <a:cubicBezTo>
                  <a:pt x="5157565" y="242667"/>
                  <a:pt x="5092475" y="451176"/>
                  <a:pt x="5122619" y="571565"/>
                </a:cubicBezTo>
                <a:cubicBezTo>
                  <a:pt x="5152763" y="691954"/>
                  <a:pt x="5102195" y="912891"/>
                  <a:pt x="5122619" y="1194571"/>
                </a:cubicBezTo>
                <a:cubicBezTo>
                  <a:pt x="5143043" y="1476251"/>
                  <a:pt x="5076206" y="1546072"/>
                  <a:pt x="5122619" y="1663254"/>
                </a:cubicBezTo>
                <a:cubicBezTo>
                  <a:pt x="5169032" y="1780436"/>
                  <a:pt x="5094764" y="2058811"/>
                  <a:pt x="5122619" y="2234820"/>
                </a:cubicBezTo>
                <a:cubicBezTo>
                  <a:pt x="5150474" y="2410829"/>
                  <a:pt x="5075906" y="2566430"/>
                  <a:pt x="5122619" y="2652062"/>
                </a:cubicBezTo>
                <a:cubicBezTo>
                  <a:pt x="5169332" y="2737694"/>
                  <a:pt x="5087793" y="3018762"/>
                  <a:pt x="5122619" y="3326509"/>
                </a:cubicBezTo>
                <a:cubicBezTo>
                  <a:pt x="5157445" y="3634256"/>
                  <a:pt x="5075276" y="3691085"/>
                  <a:pt x="5122619" y="3898074"/>
                </a:cubicBezTo>
                <a:cubicBezTo>
                  <a:pt x="5169962" y="4105063"/>
                  <a:pt x="5043202" y="4402864"/>
                  <a:pt x="5122619" y="4572521"/>
                </a:cubicBezTo>
                <a:cubicBezTo>
                  <a:pt x="5202036" y="4742178"/>
                  <a:pt x="5117939" y="4944863"/>
                  <a:pt x="5122619" y="5144086"/>
                </a:cubicBezTo>
                <a:cubicBezTo>
                  <a:pt x="4914481" y="5165445"/>
                  <a:pt x="4860580" y="5121775"/>
                  <a:pt x="4655891" y="5144086"/>
                </a:cubicBezTo>
                <a:cubicBezTo>
                  <a:pt x="4451202" y="5166397"/>
                  <a:pt x="4234700" y="5076246"/>
                  <a:pt x="3984259" y="5144086"/>
                </a:cubicBezTo>
                <a:cubicBezTo>
                  <a:pt x="3733818" y="5211926"/>
                  <a:pt x="3626454" y="5096268"/>
                  <a:pt x="3415079" y="5144086"/>
                </a:cubicBezTo>
                <a:cubicBezTo>
                  <a:pt x="3203704" y="5191904"/>
                  <a:pt x="3139411" y="5104877"/>
                  <a:pt x="2999578" y="5144086"/>
                </a:cubicBezTo>
                <a:cubicBezTo>
                  <a:pt x="2859745" y="5183295"/>
                  <a:pt x="2678190" y="5109431"/>
                  <a:pt x="2430398" y="5144086"/>
                </a:cubicBezTo>
                <a:cubicBezTo>
                  <a:pt x="2182606" y="5178741"/>
                  <a:pt x="2118382" y="5088316"/>
                  <a:pt x="1912444" y="5144086"/>
                </a:cubicBezTo>
                <a:cubicBezTo>
                  <a:pt x="1706506" y="5199856"/>
                  <a:pt x="1633986" y="5118121"/>
                  <a:pt x="1394491" y="5144086"/>
                </a:cubicBezTo>
                <a:cubicBezTo>
                  <a:pt x="1154996" y="5170051"/>
                  <a:pt x="1117664" y="5087485"/>
                  <a:pt x="876537" y="5144086"/>
                </a:cubicBezTo>
                <a:cubicBezTo>
                  <a:pt x="635410" y="5200687"/>
                  <a:pt x="382855" y="5113818"/>
                  <a:pt x="0" y="5144086"/>
                </a:cubicBezTo>
                <a:cubicBezTo>
                  <a:pt x="-29386" y="5010509"/>
                  <a:pt x="52342" y="4729424"/>
                  <a:pt x="0" y="4521080"/>
                </a:cubicBezTo>
                <a:cubicBezTo>
                  <a:pt x="-52342" y="4312736"/>
                  <a:pt x="25268" y="4146432"/>
                  <a:pt x="0" y="4000956"/>
                </a:cubicBezTo>
                <a:cubicBezTo>
                  <a:pt x="-25268" y="3855480"/>
                  <a:pt x="17717" y="3787728"/>
                  <a:pt x="0" y="3583713"/>
                </a:cubicBezTo>
                <a:cubicBezTo>
                  <a:pt x="-17717" y="3379698"/>
                  <a:pt x="42023" y="3270127"/>
                  <a:pt x="0" y="3063589"/>
                </a:cubicBezTo>
                <a:cubicBezTo>
                  <a:pt x="-42023" y="2857051"/>
                  <a:pt x="61675" y="2590936"/>
                  <a:pt x="0" y="2440583"/>
                </a:cubicBezTo>
                <a:cubicBezTo>
                  <a:pt x="-61675" y="2290230"/>
                  <a:pt x="65653" y="2023784"/>
                  <a:pt x="0" y="1766136"/>
                </a:cubicBezTo>
                <a:cubicBezTo>
                  <a:pt x="-65653" y="1508488"/>
                  <a:pt x="1731" y="1456331"/>
                  <a:pt x="0" y="1348894"/>
                </a:cubicBezTo>
                <a:cubicBezTo>
                  <a:pt x="-1731" y="1241457"/>
                  <a:pt x="25236" y="1128524"/>
                  <a:pt x="0" y="931651"/>
                </a:cubicBezTo>
                <a:cubicBezTo>
                  <a:pt x="-25236" y="734778"/>
                  <a:pt x="7524" y="354813"/>
                  <a:pt x="0" y="0"/>
                </a:cubicBezTo>
                <a:close/>
              </a:path>
              <a:path w="5122619" h="5144086" stroke="0" extrusionOk="0">
                <a:moveTo>
                  <a:pt x="0" y="0"/>
                </a:moveTo>
                <a:cubicBezTo>
                  <a:pt x="248407" y="-34510"/>
                  <a:pt x="402688" y="11234"/>
                  <a:pt x="517954" y="0"/>
                </a:cubicBezTo>
                <a:cubicBezTo>
                  <a:pt x="633220" y="-11234"/>
                  <a:pt x="793166" y="17815"/>
                  <a:pt x="933455" y="0"/>
                </a:cubicBezTo>
                <a:cubicBezTo>
                  <a:pt x="1073744" y="-17815"/>
                  <a:pt x="1462073" y="21853"/>
                  <a:pt x="1605087" y="0"/>
                </a:cubicBezTo>
                <a:cubicBezTo>
                  <a:pt x="1748101" y="-21853"/>
                  <a:pt x="1924724" y="61397"/>
                  <a:pt x="2123041" y="0"/>
                </a:cubicBezTo>
                <a:cubicBezTo>
                  <a:pt x="2321358" y="-61397"/>
                  <a:pt x="2399472" y="12120"/>
                  <a:pt x="2640995" y="0"/>
                </a:cubicBezTo>
                <a:cubicBezTo>
                  <a:pt x="2882518" y="-12120"/>
                  <a:pt x="3124850" y="72495"/>
                  <a:pt x="3312627" y="0"/>
                </a:cubicBezTo>
                <a:cubicBezTo>
                  <a:pt x="3500404" y="-72495"/>
                  <a:pt x="3571567" y="41064"/>
                  <a:pt x="3779354" y="0"/>
                </a:cubicBezTo>
                <a:cubicBezTo>
                  <a:pt x="3987141" y="-41064"/>
                  <a:pt x="4118249" y="42897"/>
                  <a:pt x="4450987" y="0"/>
                </a:cubicBezTo>
                <a:cubicBezTo>
                  <a:pt x="4783725" y="-42897"/>
                  <a:pt x="4800221" y="31707"/>
                  <a:pt x="5122619" y="0"/>
                </a:cubicBezTo>
                <a:cubicBezTo>
                  <a:pt x="5159844" y="226844"/>
                  <a:pt x="5093575" y="382877"/>
                  <a:pt x="5122619" y="571565"/>
                </a:cubicBezTo>
                <a:cubicBezTo>
                  <a:pt x="5151663" y="760253"/>
                  <a:pt x="5061181" y="908767"/>
                  <a:pt x="5122619" y="1143130"/>
                </a:cubicBezTo>
                <a:cubicBezTo>
                  <a:pt x="5184057" y="1377493"/>
                  <a:pt x="5110484" y="1497436"/>
                  <a:pt x="5122619" y="1766136"/>
                </a:cubicBezTo>
                <a:cubicBezTo>
                  <a:pt x="5134754" y="2034836"/>
                  <a:pt x="5082095" y="2040016"/>
                  <a:pt x="5122619" y="2183379"/>
                </a:cubicBezTo>
                <a:cubicBezTo>
                  <a:pt x="5163143" y="2326742"/>
                  <a:pt x="5066189" y="2619023"/>
                  <a:pt x="5122619" y="2754944"/>
                </a:cubicBezTo>
                <a:cubicBezTo>
                  <a:pt x="5179049" y="2890865"/>
                  <a:pt x="5085392" y="3083087"/>
                  <a:pt x="5122619" y="3326509"/>
                </a:cubicBezTo>
                <a:cubicBezTo>
                  <a:pt x="5159846" y="3569931"/>
                  <a:pt x="5062378" y="3738127"/>
                  <a:pt x="5122619" y="3898074"/>
                </a:cubicBezTo>
                <a:cubicBezTo>
                  <a:pt x="5182860" y="4058021"/>
                  <a:pt x="5107062" y="4210028"/>
                  <a:pt x="5122619" y="4521080"/>
                </a:cubicBezTo>
                <a:cubicBezTo>
                  <a:pt x="5138176" y="4832132"/>
                  <a:pt x="5077167" y="4890771"/>
                  <a:pt x="5122619" y="5144086"/>
                </a:cubicBezTo>
                <a:cubicBezTo>
                  <a:pt x="4893190" y="5153684"/>
                  <a:pt x="4631752" y="5140870"/>
                  <a:pt x="4502213" y="5144086"/>
                </a:cubicBezTo>
                <a:cubicBezTo>
                  <a:pt x="4372674" y="5147302"/>
                  <a:pt x="4132306" y="5134358"/>
                  <a:pt x="4035485" y="5144086"/>
                </a:cubicBezTo>
                <a:cubicBezTo>
                  <a:pt x="3938664" y="5153814"/>
                  <a:pt x="3543647" y="5092076"/>
                  <a:pt x="3363853" y="5144086"/>
                </a:cubicBezTo>
                <a:cubicBezTo>
                  <a:pt x="3184059" y="5196096"/>
                  <a:pt x="2971536" y="5088229"/>
                  <a:pt x="2794673" y="5144086"/>
                </a:cubicBezTo>
                <a:cubicBezTo>
                  <a:pt x="2617810" y="5199943"/>
                  <a:pt x="2495366" y="5126229"/>
                  <a:pt x="2327946" y="5144086"/>
                </a:cubicBezTo>
                <a:cubicBezTo>
                  <a:pt x="2160526" y="5161943"/>
                  <a:pt x="1977127" y="5104246"/>
                  <a:pt x="1758766" y="5144086"/>
                </a:cubicBezTo>
                <a:cubicBezTo>
                  <a:pt x="1540405" y="5183926"/>
                  <a:pt x="1533098" y="5111283"/>
                  <a:pt x="1343265" y="5144086"/>
                </a:cubicBezTo>
                <a:cubicBezTo>
                  <a:pt x="1153432" y="5176889"/>
                  <a:pt x="1116067" y="5116603"/>
                  <a:pt x="927763" y="5144086"/>
                </a:cubicBezTo>
                <a:cubicBezTo>
                  <a:pt x="739459" y="5171569"/>
                  <a:pt x="351398" y="5126129"/>
                  <a:pt x="0" y="5144086"/>
                </a:cubicBezTo>
                <a:cubicBezTo>
                  <a:pt x="-43341" y="4913736"/>
                  <a:pt x="39124" y="4815356"/>
                  <a:pt x="0" y="4675403"/>
                </a:cubicBezTo>
                <a:cubicBezTo>
                  <a:pt x="-39124" y="4535450"/>
                  <a:pt x="37440" y="4236943"/>
                  <a:pt x="0" y="4000956"/>
                </a:cubicBezTo>
                <a:cubicBezTo>
                  <a:pt x="-37440" y="3764969"/>
                  <a:pt x="13790" y="3706699"/>
                  <a:pt x="0" y="3480832"/>
                </a:cubicBezTo>
                <a:cubicBezTo>
                  <a:pt x="-13790" y="3254965"/>
                  <a:pt x="4775" y="3154645"/>
                  <a:pt x="0" y="3063589"/>
                </a:cubicBezTo>
                <a:cubicBezTo>
                  <a:pt x="-4775" y="2972533"/>
                  <a:pt x="9067" y="2640944"/>
                  <a:pt x="0" y="2440583"/>
                </a:cubicBezTo>
                <a:cubicBezTo>
                  <a:pt x="-9067" y="2240222"/>
                  <a:pt x="54569" y="2086119"/>
                  <a:pt x="0" y="1971900"/>
                </a:cubicBezTo>
                <a:cubicBezTo>
                  <a:pt x="-54569" y="1857681"/>
                  <a:pt x="37757" y="1645793"/>
                  <a:pt x="0" y="1348894"/>
                </a:cubicBezTo>
                <a:cubicBezTo>
                  <a:pt x="-37757" y="1051995"/>
                  <a:pt x="32079" y="986025"/>
                  <a:pt x="0" y="674447"/>
                </a:cubicBezTo>
                <a:cubicBezTo>
                  <a:pt x="-32079" y="362869"/>
                  <a:pt x="51935" y="271990"/>
                  <a:pt x="0" y="0"/>
                </a:cubicBezTo>
                <a:close/>
              </a:path>
            </a:pathLst>
          </a:custGeom>
          <a:ln>
            <a:solidFill>
              <a:srgbClr val="B60000"/>
            </a:solidFill>
            <a:extLst>
              <a:ext uri="{C807C97D-BFC1-408E-A445-0C87EB9F89A2}">
                <ask:lineSketchStyleProps xmlns="" xmlns:ask="http://schemas.microsoft.com/office/drawing/2018/sketchyshapes" sd="1219033472">
                  <ask:type>
                    <ask:lineSketchScribble/>
                  </ask:type>
                </ask:lineSketchStyleProps>
              </a:ext>
            </a:extLst>
          </a:ln>
        </p:spPr>
        <p:txBody>
          <a:bodyPr>
            <a:normAutofit fontScale="92500" lnSpcReduction="20000"/>
          </a:bodyPr>
          <a:lstStyle/>
          <a:p>
            <a:pPr marL="0" indent="0" algn="ctr">
              <a:buNone/>
            </a:pPr>
            <a:r>
              <a:rPr lang="en-US" sz="1600" dirty="0">
                <a:solidFill>
                  <a:srgbClr val="C00000"/>
                </a:solidFill>
              </a:rPr>
              <a:t>Non-Deep Learning</a:t>
            </a:r>
          </a:p>
          <a:p>
            <a:r>
              <a:rPr lang="en-US" sz="1600" dirty="0" err="1">
                <a:solidFill>
                  <a:srgbClr val="C00000"/>
                </a:solidFill>
              </a:rPr>
              <a:t>Autovetter</a:t>
            </a:r>
            <a:r>
              <a:rPr lang="en-US" sz="1600" dirty="0"/>
              <a:t> (Jenkins et. al. 2014, </a:t>
            </a:r>
            <a:r>
              <a:rPr lang="en-US" sz="1600" dirty="0" err="1"/>
              <a:t>Cauliff</a:t>
            </a:r>
            <a:r>
              <a:rPr lang="en-US" sz="1600" dirty="0"/>
              <a:t> et. al. 2015): </a:t>
            </a:r>
          </a:p>
          <a:p>
            <a:pPr lvl="1"/>
            <a:r>
              <a:rPr lang="en-US" sz="1400" dirty="0"/>
              <a:t>A random forest, trained on the features extracted from different diagnostic tests</a:t>
            </a:r>
          </a:p>
          <a:p>
            <a:r>
              <a:rPr lang="en-US" sz="1600" dirty="0" err="1">
                <a:solidFill>
                  <a:srgbClr val="C00000"/>
                </a:solidFill>
              </a:rPr>
              <a:t>Robovetter</a:t>
            </a:r>
            <a:r>
              <a:rPr lang="en-US" sz="1600" dirty="0"/>
              <a:t> (Coughlin 2017):</a:t>
            </a:r>
          </a:p>
          <a:p>
            <a:pPr lvl="1"/>
            <a:r>
              <a:rPr lang="en-US" sz="1400" dirty="0"/>
              <a:t>Expert </a:t>
            </a:r>
            <a:r>
              <a:rPr lang="en-US" sz="1400" dirty="0" err="1"/>
              <a:t>Systerm</a:t>
            </a:r>
            <a:r>
              <a:rPr lang="en-US" sz="1400" dirty="0"/>
              <a:t>, manual designed using domain knowledge</a:t>
            </a:r>
          </a:p>
          <a:p>
            <a:r>
              <a:rPr lang="en-US" sz="1600" dirty="0">
                <a:solidFill>
                  <a:srgbClr val="C00000"/>
                </a:solidFill>
              </a:rPr>
              <a:t>vespa</a:t>
            </a:r>
            <a:r>
              <a:rPr lang="en-US" sz="1600" dirty="0"/>
              <a:t> (Morton et. al. 2016), </a:t>
            </a:r>
          </a:p>
          <a:p>
            <a:pPr lvl="1"/>
            <a:r>
              <a:rPr lang="en-US" sz="1400" dirty="0"/>
              <a:t>A Bayesian classifier that only uses the variables explaining the shape of the transit, super simplified. </a:t>
            </a:r>
          </a:p>
          <a:p>
            <a:pPr lvl="1"/>
            <a:r>
              <a:rPr lang="en-US" sz="1400" dirty="0"/>
              <a:t>The holy model of the exoplanets at the time.  </a:t>
            </a:r>
          </a:p>
          <a:p>
            <a:r>
              <a:rPr lang="en-US" sz="1600" dirty="0">
                <a:solidFill>
                  <a:srgbClr val="C00000"/>
                </a:solidFill>
              </a:rPr>
              <a:t>RFC</a:t>
            </a:r>
            <a:r>
              <a:rPr lang="en-US" sz="1600" dirty="0"/>
              <a:t> (Armstrong et. al. 2020)</a:t>
            </a:r>
          </a:p>
          <a:p>
            <a:pPr lvl="1"/>
            <a:r>
              <a:rPr lang="en-US" sz="1400" dirty="0"/>
              <a:t>A random forest classifier</a:t>
            </a:r>
          </a:p>
          <a:p>
            <a:pPr lvl="1"/>
            <a:r>
              <a:rPr lang="en-US" sz="1400" dirty="0"/>
              <a:t>Used Self-organizing maps (SOM) to extract features from flux data </a:t>
            </a:r>
          </a:p>
          <a:p>
            <a:pPr lvl="1"/>
            <a:r>
              <a:rPr lang="en-US" sz="1400" dirty="0"/>
              <a:t>Combines it with features extracted from other diagnostic tests</a:t>
            </a:r>
          </a:p>
          <a:p>
            <a:r>
              <a:rPr lang="en-US" sz="1600" dirty="0">
                <a:solidFill>
                  <a:srgbClr val="C00000"/>
                </a:solidFill>
              </a:rPr>
              <a:t>GPC</a:t>
            </a:r>
            <a:r>
              <a:rPr lang="en-US" sz="1600" dirty="0"/>
              <a:t> (Armstrong et. al. 2020)</a:t>
            </a:r>
          </a:p>
          <a:p>
            <a:pPr lvl="1"/>
            <a:r>
              <a:rPr lang="en-US" sz="1400" dirty="0"/>
              <a:t>A Gaussian process classifier</a:t>
            </a:r>
          </a:p>
          <a:p>
            <a:pPr lvl="1"/>
            <a:r>
              <a:rPr lang="en-US" sz="1400" dirty="0"/>
              <a:t>Uses flux and features extracted from other diagnostic tests.</a:t>
            </a:r>
          </a:p>
          <a:p>
            <a:pPr lvl="1"/>
            <a:endParaRPr lang="en-US" sz="1400" dirty="0"/>
          </a:p>
          <a:p>
            <a:endParaRPr lang="en-US" sz="1400" dirty="0"/>
          </a:p>
        </p:txBody>
      </p:sp>
      <p:sp>
        <p:nvSpPr>
          <p:cNvPr id="4" name="Slide Number Placeholder 3">
            <a:extLst>
              <a:ext uri="{FF2B5EF4-FFF2-40B4-BE49-F238E27FC236}">
                <a16:creationId xmlns:a16="http://schemas.microsoft.com/office/drawing/2014/main" id="{2EF55283-6BBF-32EB-AC86-C36B87956A63}"/>
              </a:ext>
            </a:extLst>
          </p:cNvPr>
          <p:cNvSpPr>
            <a:spLocks noGrp="1"/>
          </p:cNvSpPr>
          <p:nvPr>
            <p:ph type="sldNum" sz="quarter" idx="12"/>
          </p:nvPr>
        </p:nvSpPr>
        <p:spPr/>
        <p:txBody>
          <a:bodyPr>
            <a:normAutofit lnSpcReduction="10000"/>
          </a:bodyPr>
          <a:lstStyle/>
          <a:p>
            <a:fld id="{4FAB73BC-B049-4115-A692-8D63A059BFB8}" type="slidenum">
              <a:rPr lang="en-US" smtClean="0"/>
              <a:t>22</a:t>
            </a:fld>
            <a:endParaRPr lang="en-US" dirty="0"/>
          </a:p>
        </p:txBody>
      </p:sp>
      <p:sp>
        <p:nvSpPr>
          <p:cNvPr id="5" name="Content Placeholder 2">
            <a:extLst>
              <a:ext uri="{FF2B5EF4-FFF2-40B4-BE49-F238E27FC236}">
                <a16:creationId xmlns:a16="http://schemas.microsoft.com/office/drawing/2014/main" id="{0FFE7EA8-A8DA-6EEF-F736-DDE9F13FACC8}"/>
              </a:ext>
            </a:extLst>
          </p:cNvPr>
          <p:cNvSpPr txBox="1">
            <a:spLocks/>
          </p:cNvSpPr>
          <p:nvPr/>
        </p:nvSpPr>
        <p:spPr>
          <a:xfrm>
            <a:off x="5931328" y="1364292"/>
            <a:ext cx="5070684" cy="5144086"/>
          </a:xfrm>
          <a:custGeom>
            <a:avLst/>
            <a:gdLst>
              <a:gd name="connsiteX0" fmla="*/ 0 w 5070684"/>
              <a:gd name="connsiteY0" fmla="*/ 0 h 5144086"/>
              <a:gd name="connsiteX1" fmla="*/ 664823 w 5070684"/>
              <a:gd name="connsiteY1" fmla="*/ 0 h 5144086"/>
              <a:gd name="connsiteX2" fmla="*/ 1228232 w 5070684"/>
              <a:gd name="connsiteY2" fmla="*/ 0 h 5144086"/>
              <a:gd name="connsiteX3" fmla="*/ 1893055 w 5070684"/>
              <a:gd name="connsiteY3" fmla="*/ 0 h 5144086"/>
              <a:gd name="connsiteX4" fmla="*/ 2304344 w 5070684"/>
              <a:gd name="connsiteY4" fmla="*/ 0 h 5144086"/>
              <a:gd name="connsiteX5" fmla="*/ 2969167 w 5070684"/>
              <a:gd name="connsiteY5" fmla="*/ 0 h 5144086"/>
              <a:gd name="connsiteX6" fmla="*/ 3532577 w 5070684"/>
              <a:gd name="connsiteY6" fmla="*/ 0 h 5144086"/>
              <a:gd name="connsiteX7" fmla="*/ 3943865 w 5070684"/>
              <a:gd name="connsiteY7" fmla="*/ 0 h 5144086"/>
              <a:gd name="connsiteX8" fmla="*/ 4507275 w 5070684"/>
              <a:gd name="connsiteY8" fmla="*/ 0 h 5144086"/>
              <a:gd name="connsiteX9" fmla="*/ 5070684 w 5070684"/>
              <a:gd name="connsiteY9" fmla="*/ 0 h 5144086"/>
              <a:gd name="connsiteX10" fmla="*/ 5070684 w 5070684"/>
              <a:gd name="connsiteY10" fmla="*/ 623006 h 5144086"/>
              <a:gd name="connsiteX11" fmla="*/ 5070684 w 5070684"/>
              <a:gd name="connsiteY11" fmla="*/ 1040249 h 5144086"/>
              <a:gd name="connsiteX12" fmla="*/ 5070684 w 5070684"/>
              <a:gd name="connsiteY12" fmla="*/ 1611814 h 5144086"/>
              <a:gd name="connsiteX13" fmla="*/ 5070684 w 5070684"/>
              <a:gd name="connsiteY13" fmla="*/ 2286260 h 5144086"/>
              <a:gd name="connsiteX14" fmla="*/ 5070684 w 5070684"/>
              <a:gd name="connsiteY14" fmla="*/ 2806385 h 5144086"/>
              <a:gd name="connsiteX15" fmla="*/ 5070684 w 5070684"/>
              <a:gd name="connsiteY15" fmla="*/ 3223627 h 5144086"/>
              <a:gd name="connsiteX16" fmla="*/ 5070684 w 5070684"/>
              <a:gd name="connsiteY16" fmla="*/ 3692311 h 5144086"/>
              <a:gd name="connsiteX17" fmla="*/ 5070684 w 5070684"/>
              <a:gd name="connsiteY17" fmla="*/ 4315317 h 5144086"/>
              <a:gd name="connsiteX18" fmla="*/ 5070684 w 5070684"/>
              <a:gd name="connsiteY18" fmla="*/ 5144086 h 5144086"/>
              <a:gd name="connsiteX19" fmla="*/ 4608688 w 5070684"/>
              <a:gd name="connsiteY19" fmla="*/ 5144086 h 5144086"/>
              <a:gd name="connsiteX20" fmla="*/ 4095986 w 5070684"/>
              <a:gd name="connsiteY20" fmla="*/ 5144086 h 5144086"/>
              <a:gd name="connsiteX21" fmla="*/ 3481870 w 5070684"/>
              <a:gd name="connsiteY21" fmla="*/ 5144086 h 5144086"/>
              <a:gd name="connsiteX22" fmla="*/ 2918460 w 5070684"/>
              <a:gd name="connsiteY22" fmla="*/ 5144086 h 5144086"/>
              <a:gd name="connsiteX23" fmla="*/ 2355051 w 5070684"/>
              <a:gd name="connsiteY23" fmla="*/ 5144086 h 5144086"/>
              <a:gd name="connsiteX24" fmla="*/ 1893055 w 5070684"/>
              <a:gd name="connsiteY24" fmla="*/ 5144086 h 5144086"/>
              <a:gd name="connsiteX25" fmla="*/ 1431060 w 5070684"/>
              <a:gd name="connsiteY25" fmla="*/ 5144086 h 5144086"/>
              <a:gd name="connsiteX26" fmla="*/ 867650 w 5070684"/>
              <a:gd name="connsiteY26" fmla="*/ 5144086 h 5144086"/>
              <a:gd name="connsiteX27" fmla="*/ 0 w 5070684"/>
              <a:gd name="connsiteY27" fmla="*/ 5144086 h 5144086"/>
              <a:gd name="connsiteX28" fmla="*/ 0 w 5070684"/>
              <a:gd name="connsiteY28" fmla="*/ 4521080 h 5144086"/>
              <a:gd name="connsiteX29" fmla="*/ 0 w 5070684"/>
              <a:gd name="connsiteY29" fmla="*/ 4103837 h 5144086"/>
              <a:gd name="connsiteX30" fmla="*/ 0 w 5070684"/>
              <a:gd name="connsiteY30" fmla="*/ 3583713 h 5144086"/>
              <a:gd name="connsiteX31" fmla="*/ 0 w 5070684"/>
              <a:gd name="connsiteY31" fmla="*/ 3166471 h 5144086"/>
              <a:gd name="connsiteX32" fmla="*/ 0 w 5070684"/>
              <a:gd name="connsiteY32" fmla="*/ 2492024 h 5144086"/>
              <a:gd name="connsiteX33" fmla="*/ 0 w 5070684"/>
              <a:gd name="connsiteY33" fmla="*/ 1869018 h 5144086"/>
              <a:gd name="connsiteX34" fmla="*/ 0 w 5070684"/>
              <a:gd name="connsiteY34" fmla="*/ 1451775 h 5144086"/>
              <a:gd name="connsiteX35" fmla="*/ 0 w 5070684"/>
              <a:gd name="connsiteY35" fmla="*/ 880210 h 5144086"/>
              <a:gd name="connsiteX36" fmla="*/ 0 w 5070684"/>
              <a:gd name="connsiteY36" fmla="*/ 0 h 5144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5070684" h="5144086" fill="none" extrusionOk="0">
                <a:moveTo>
                  <a:pt x="0" y="0"/>
                </a:moveTo>
                <a:cubicBezTo>
                  <a:pt x="161134" y="-76358"/>
                  <a:pt x="502307" y="48223"/>
                  <a:pt x="664823" y="0"/>
                </a:cubicBezTo>
                <a:cubicBezTo>
                  <a:pt x="827339" y="-48223"/>
                  <a:pt x="982408" y="39161"/>
                  <a:pt x="1228232" y="0"/>
                </a:cubicBezTo>
                <a:cubicBezTo>
                  <a:pt x="1474056" y="-39161"/>
                  <a:pt x="1664913" y="10080"/>
                  <a:pt x="1893055" y="0"/>
                </a:cubicBezTo>
                <a:cubicBezTo>
                  <a:pt x="2121197" y="-10080"/>
                  <a:pt x="2169418" y="43032"/>
                  <a:pt x="2304344" y="0"/>
                </a:cubicBezTo>
                <a:cubicBezTo>
                  <a:pt x="2439270" y="-43032"/>
                  <a:pt x="2746879" y="36520"/>
                  <a:pt x="2969167" y="0"/>
                </a:cubicBezTo>
                <a:cubicBezTo>
                  <a:pt x="3191455" y="-36520"/>
                  <a:pt x="3294377" y="5977"/>
                  <a:pt x="3532577" y="0"/>
                </a:cubicBezTo>
                <a:cubicBezTo>
                  <a:pt x="3770777" y="-5977"/>
                  <a:pt x="3847691" y="11442"/>
                  <a:pt x="3943865" y="0"/>
                </a:cubicBezTo>
                <a:cubicBezTo>
                  <a:pt x="4040039" y="-11442"/>
                  <a:pt x="4363289" y="39393"/>
                  <a:pt x="4507275" y="0"/>
                </a:cubicBezTo>
                <a:cubicBezTo>
                  <a:pt x="4651261" y="-39393"/>
                  <a:pt x="4912661" y="67440"/>
                  <a:pt x="5070684" y="0"/>
                </a:cubicBezTo>
                <a:cubicBezTo>
                  <a:pt x="5076925" y="305114"/>
                  <a:pt x="5070549" y="383952"/>
                  <a:pt x="5070684" y="623006"/>
                </a:cubicBezTo>
                <a:cubicBezTo>
                  <a:pt x="5070819" y="862060"/>
                  <a:pt x="5038898" y="883761"/>
                  <a:pt x="5070684" y="1040249"/>
                </a:cubicBezTo>
                <a:cubicBezTo>
                  <a:pt x="5102470" y="1196737"/>
                  <a:pt x="5068443" y="1471050"/>
                  <a:pt x="5070684" y="1611814"/>
                </a:cubicBezTo>
                <a:cubicBezTo>
                  <a:pt x="5072925" y="1752579"/>
                  <a:pt x="5065523" y="2143384"/>
                  <a:pt x="5070684" y="2286260"/>
                </a:cubicBezTo>
                <a:cubicBezTo>
                  <a:pt x="5075845" y="2429136"/>
                  <a:pt x="5027918" y="2586715"/>
                  <a:pt x="5070684" y="2806385"/>
                </a:cubicBezTo>
                <a:cubicBezTo>
                  <a:pt x="5113450" y="3026056"/>
                  <a:pt x="5033858" y="3124808"/>
                  <a:pt x="5070684" y="3223627"/>
                </a:cubicBezTo>
                <a:cubicBezTo>
                  <a:pt x="5107510" y="3322446"/>
                  <a:pt x="5027990" y="3486195"/>
                  <a:pt x="5070684" y="3692311"/>
                </a:cubicBezTo>
                <a:cubicBezTo>
                  <a:pt x="5113378" y="3898427"/>
                  <a:pt x="5006855" y="4013367"/>
                  <a:pt x="5070684" y="4315317"/>
                </a:cubicBezTo>
                <a:cubicBezTo>
                  <a:pt x="5134513" y="4617267"/>
                  <a:pt x="5050807" y="4824830"/>
                  <a:pt x="5070684" y="5144086"/>
                </a:cubicBezTo>
                <a:cubicBezTo>
                  <a:pt x="4841298" y="5169202"/>
                  <a:pt x="4781879" y="5089972"/>
                  <a:pt x="4608688" y="5144086"/>
                </a:cubicBezTo>
                <a:cubicBezTo>
                  <a:pt x="4435497" y="5198200"/>
                  <a:pt x="4319398" y="5131236"/>
                  <a:pt x="4095986" y="5144086"/>
                </a:cubicBezTo>
                <a:cubicBezTo>
                  <a:pt x="3872574" y="5156936"/>
                  <a:pt x="3607769" y="5130250"/>
                  <a:pt x="3481870" y="5144086"/>
                </a:cubicBezTo>
                <a:cubicBezTo>
                  <a:pt x="3355971" y="5157922"/>
                  <a:pt x="3045874" y="5086866"/>
                  <a:pt x="2918460" y="5144086"/>
                </a:cubicBezTo>
                <a:cubicBezTo>
                  <a:pt x="2791046" y="5201306"/>
                  <a:pt x="2582229" y="5099523"/>
                  <a:pt x="2355051" y="5144086"/>
                </a:cubicBezTo>
                <a:cubicBezTo>
                  <a:pt x="2127873" y="5188649"/>
                  <a:pt x="1987247" y="5098634"/>
                  <a:pt x="1893055" y="5144086"/>
                </a:cubicBezTo>
                <a:cubicBezTo>
                  <a:pt x="1798863" y="5189538"/>
                  <a:pt x="1567312" y="5135560"/>
                  <a:pt x="1431060" y="5144086"/>
                </a:cubicBezTo>
                <a:cubicBezTo>
                  <a:pt x="1294808" y="5152612"/>
                  <a:pt x="1085394" y="5136777"/>
                  <a:pt x="867650" y="5144086"/>
                </a:cubicBezTo>
                <a:cubicBezTo>
                  <a:pt x="649906" y="5151395"/>
                  <a:pt x="236653" y="5059564"/>
                  <a:pt x="0" y="5144086"/>
                </a:cubicBezTo>
                <a:cubicBezTo>
                  <a:pt x="-43097" y="5000844"/>
                  <a:pt x="56274" y="4741003"/>
                  <a:pt x="0" y="4521080"/>
                </a:cubicBezTo>
                <a:cubicBezTo>
                  <a:pt x="-56274" y="4301157"/>
                  <a:pt x="35608" y="4220376"/>
                  <a:pt x="0" y="4103837"/>
                </a:cubicBezTo>
                <a:cubicBezTo>
                  <a:pt x="-35608" y="3987298"/>
                  <a:pt x="20925" y="3725533"/>
                  <a:pt x="0" y="3583713"/>
                </a:cubicBezTo>
                <a:cubicBezTo>
                  <a:pt x="-20925" y="3441893"/>
                  <a:pt x="10939" y="3286995"/>
                  <a:pt x="0" y="3166471"/>
                </a:cubicBezTo>
                <a:cubicBezTo>
                  <a:pt x="-10939" y="3045947"/>
                  <a:pt x="55435" y="2790930"/>
                  <a:pt x="0" y="2492024"/>
                </a:cubicBezTo>
                <a:cubicBezTo>
                  <a:pt x="-55435" y="2193118"/>
                  <a:pt x="29272" y="2034303"/>
                  <a:pt x="0" y="1869018"/>
                </a:cubicBezTo>
                <a:cubicBezTo>
                  <a:pt x="-29272" y="1703733"/>
                  <a:pt x="39090" y="1657210"/>
                  <a:pt x="0" y="1451775"/>
                </a:cubicBezTo>
                <a:cubicBezTo>
                  <a:pt x="-39090" y="1246340"/>
                  <a:pt x="2670" y="1036416"/>
                  <a:pt x="0" y="880210"/>
                </a:cubicBezTo>
                <a:cubicBezTo>
                  <a:pt x="-2670" y="724005"/>
                  <a:pt x="26455" y="325135"/>
                  <a:pt x="0" y="0"/>
                </a:cubicBezTo>
                <a:close/>
              </a:path>
              <a:path w="5070684" h="5144086" stroke="0" extrusionOk="0">
                <a:moveTo>
                  <a:pt x="0" y="0"/>
                </a:moveTo>
                <a:cubicBezTo>
                  <a:pt x="145678" y="-25988"/>
                  <a:pt x="408286" y="61824"/>
                  <a:pt x="614116" y="0"/>
                </a:cubicBezTo>
                <a:cubicBezTo>
                  <a:pt x="819946" y="-61824"/>
                  <a:pt x="932563" y="31245"/>
                  <a:pt x="1076112" y="0"/>
                </a:cubicBezTo>
                <a:cubicBezTo>
                  <a:pt x="1219661" y="-31245"/>
                  <a:pt x="1371123" y="1690"/>
                  <a:pt x="1588814" y="0"/>
                </a:cubicBezTo>
                <a:cubicBezTo>
                  <a:pt x="1806505" y="-1690"/>
                  <a:pt x="2045489" y="4894"/>
                  <a:pt x="2202930" y="0"/>
                </a:cubicBezTo>
                <a:cubicBezTo>
                  <a:pt x="2360371" y="-4894"/>
                  <a:pt x="2551809" y="16324"/>
                  <a:pt x="2817047" y="0"/>
                </a:cubicBezTo>
                <a:cubicBezTo>
                  <a:pt x="3082285" y="-16324"/>
                  <a:pt x="3182801" y="16551"/>
                  <a:pt x="3279042" y="0"/>
                </a:cubicBezTo>
                <a:cubicBezTo>
                  <a:pt x="3375283" y="-16551"/>
                  <a:pt x="3669232" y="42276"/>
                  <a:pt x="3943865" y="0"/>
                </a:cubicBezTo>
                <a:cubicBezTo>
                  <a:pt x="4218498" y="-42276"/>
                  <a:pt x="4215970" y="39296"/>
                  <a:pt x="4355154" y="0"/>
                </a:cubicBezTo>
                <a:cubicBezTo>
                  <a:pt x="4494338" y="-39296"/>
                  <a:pt x="4890821" y="14028"/>
                  <a:pt x="5070684" y="0"/>
                </a:cubicBezTo>
                <a:cubicBezTo>
                  <a:pt x="5083729" y="176293"/>
                  <a:pt x="5024558" y="401095"/>
                  <a:pt x="5070684" y="571565"/>
                </a:cubicBezTo>
                <a:cubicBezTo>
                  <a:pt x="5116810" y="742035"/>
                  <a:pt x="4990875" y="988342"/>
                  <a:pt x="5070684" y="1246012"/>
                </a:cubicBezTo>
                <a:cubicBezTo>
                  <a:pt x="5150493" y="1503682"/>
                  <a:pt x="5012672" y="1575760"/>
                  <a:pt x="5070684" y="1766136"/>
                </a:cubicBezTo>
                <a:cubicBezTo>
                  <a:pt x="5128696" y="1956512"/>
                  <a:pt x="5045606" y="2055561"/>
                  <a:pt x="5070684" y="2183379"/>
                </a:cubicBezTo>
                <a:cubicBezTo>
                  <a:pt x="5095762" y="2311197"/>
                  <a:pt x="5065125" y="2535936"/>
                  <a:pt x="5070684" y="2652062"/>
                </a:cubicBezTo>
                <a:cubicBezTo>
                  <a:pt x="5076243" y="2768188"/>
                  <a:pt x="5043070" y="3028888"/>
                  <a:pt x="5070684" y="3223627"/>
                </a:cubicBezTo>
                <a:cubicBezTo>
                  <a:pt x="5098298" y="3418366"/>
                  <a:pt x="5050742" y="3667633"/>
                  <a:pt x="5070684" y="3846633"/>
                </a:cubicBezTo>
                <a:cubicBezTo>
                  <a:pt x="5090626" y="4025633"/>
                  <a:pt x="5042320" y="4162149"/>
                  <a:pt x="5070684" y="4315317"/>
                </a:cubicBezTo>
                <a:cubicBezTo>
                  <a:pt x="5099048" y="4468485"/>
                  <a:pt x="4983976" y="4788904"/>
                  <a:pt x="5070684" y="5144086"/>
                </a:cubicBezTo>
                <a:cubicBezTo>
                  <a:pt x="4821280" y="5166879"/>
                  <a:pt x="4742152" y="5086349"/>
                  <a:pt x="4456568" y="5144086"/>
                </a:cubicBezTo>
                <a:cubicBezTo>
                  <a:pt x="4170984" y="5201823"/>
                  <a:pt x="4017005" y="5119529"/>
                  <a:pt x="3791745" y="5144086"/>
                </a:cubicBezTo>
                <a:cubicBezTo>
                  <a:pt x="3566485" y="5168643"/>
                  <a:pt x="3344939" y="5124761"/>
                  <a:pt x="3177629" y="5144086"/>
                </a:cubicBezTo>
                <a:cubicBezTo>
                  <a:pt x="3010319" y="5163411"/>
                  <a:pt x="2873761" y="5098604"/>
                  <a:pt x="2715633" y="5144086"/>
                </a:cubicBezTo>
                <a:cubicBezTo>
                  <a:pt x="2557505" y="5189568"/>
                  <a:pt x="2365867" y="5131070"/>
                  <a:pt x="2202930" y="5144086"/>
                </a:cubicBezTo>
                <a:cubicBezTo>
                  <a:pt x="2039993" y="5157102"/>
                  <a:pt x="1867986" y="5078309"/>
                  <a:pt x="1588814" y="5144086"/>
                </a:cubicBezTo>
                <a:cubicBezTo>
                  <a:pt x="1309642" y="5209863"/>
                  <a:pt x="1136632" y="5109821"/>
                  <a:pt x="923991" y="5144086"/>
                </a:cubicBezTo>
                <a:cubicBezTo>
                  <a:pt x="711350" y="5178351"/>
                  <a:pt x="371557" y="5113389"/>
                  <a:pt x="0" y="5144086"/>
                </a:cubicBezTo>
                <a:cubicBezTo>
                  <a:pt x="-11299" y="4980478"/>
                  <a:pt x="33177" y="4731575"/>
                  <a:pt x="0" y="4572521"/>
                </a:cubicBezTo>
                <a:cubicBezTo>
                  <a:pt x="-33177" y="4413468"/>
                  <a:pt x="18848" y="4133865"/>
                  <a:pt x="0" y="3898074"/>
                </a:cubicBezTo>
                <a:cubicBezTo>
                  <a:pt x="-18848" y="3662283"/>
                  <a:pt x="32400" y="3540646"/>
                  <a:pt x="0" y="3377950"/>
                </a:cubicBezTo>
                <a:cubicBezTo>
                  <a:pt x="-32400" y="3215254"/>
                  <a:pt x="18302" y="2993889"/>
                  <a:pt x="0" y="2703503"/>
                </a:cubicBezTo>
                <a:cubicBezTo>
                  <a:pt x="-18302" y="2413117"/>
                  <a:pt x="35257" y="2457206"/>
                  <a:pt x="0" y="2286260"/>
                </a:cubicBezTo>
                <a:cubicBezTo>
                  <a:pt x="-35257" y="2115314"/>
                  <a:pt x="25009" y="1919718"/>
                  <a:pt x="0" y="1714695"/>
                </a:cubicBezTo>
                <a:cubicBezTo>
                  <a:pt x="-25009" y="1509673"/>
                  <a:pt x="35039" y="1420113"/>
                  <a:pt x="0" y="1143130"/>
                </a:cubicBezTo>
                <a:cubicBezTo>
                  <a:pt x="-35039" y="866148"/>
                  <a:pt x="62094" y="866818"/>
                  <a:pt x="0" y="623006"/>
                </a:cubicBezTo>
                <a:cubicBezTo>
                  <a:pt x="-62094" y="379194"/>
                  <a:pt x="13432" y="171546"/>
                  <a:pt x="0" y="0"/>
                </a:cubicBezTo>
                <a:close/>
              </a:path>
            </a:pathLst>
          </a:custGeom>
          <a:ln>
            <a:solidFill>
              <a:srgbClr val="B60000"/>
            </a:solidFill>
            <a:extLst>
              <a:ext uri="{C807C97D-BFC1-408E-A445-0C87EB9F89A2}">
                <ask:lineSketchStyleProps xmlns="" xmlns:ask="http://schemas.microsoft.com/office/drawing/2018/sketchyshapes" sd="4172543058">
                  <a:prstGeom prst="rect">
                    <a:avLst/>
                  </a:prstGeom>
                  <ask:type>
                    <ask:lineSketchScribble/>
                  </ask:type>
                </ask:lineSketchStyleProps>
              </a:ext>
            </a:extLst>
          </a:ln>
        </p:spPr>
        <p:txBody>
          <a:bodyPr vert="horz" lIns="91440" tIns="45720" rIns="91440" bIns="45720" rtlCol="0">
            <a:norm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lgn="ctr">
              <a:buNone/>
            </a:pPr>
            <a:r>
              <a:rPr lang="en-US" sz="1600" dirty="0">
                <a:solidFill>
                  <a:srgbClr val="C00000"/>
                </a:solidFill>
              </a:rPr>
              <a:t>Deep Learning</a:t>
            </a:r>
          </a:p>
          <a:p>
            <a:r>
              <a:rPr lang="en-US" sz="1600" dirty="0" err="1">
                <a:solidFill>
                  <a:srgbClr val="C00000"/>
                </a:solidFill>
              </a:rPr>
              <a:t>AstroNet</a:t>
            </a:r>
            <a:r>
              <a:rPr lang="en-US" sz="1600" dirty="0"/>
              <a:t> (</a:t>
            </a:r>
            <a:r>
              <a:rPr lang="en-US" sz="1600" dirty="0" err="1"/>
              <a:t>Shallue</a:t>
            </a:r>
            <a:r>
              <a:rPr lang="en-US" sz="1600" dirty="0"/>
              <a:t> &amp; Vanderburg 2018)</a:t>
            </a:r>
          </a:p>
          <a:p>
            <a:pPr lvl="1"/>
            <a:r>
              <a:rPr lang="en-US" sz="1400" dirty="0"/>
              <a:t>A CNN model</a:t>
            </a:r>
          </a:p>
          <a:p>
            <a:pPr lvl="1"/>
            <a:r>
              <a:rPr lang="en-US" sz="1400" dirty="0"/>
              <a:t>Only used the flux data</a:t>
            </a:r>
          </a:p>
          <a:p>
            <a:r>
              <a:rPr lang="en-US" sz="1600" dirty="0" err="1">
                <a:solidFill>
                  <a:srgbClr val="C00000"/>
                </a:solidFill>
              </a:rPr>
              <a:t>Exonet</a:t>
            </a:r>
            <a:r>
              <a:rPr lang="en-US" sz="1600" dirty="0"/>
              <a:t> (</a:t>
            </a:r>
            <a:r>
              <a:rPr lang="en-US" sz="1600" dirty="0" err="1"/>
              <a:t>Ansdell</a:t>
            </a:r>
            <a:r>
              <a:rPr lang="en-US" sz="1600" dirty="0"/>
              <a:t> et. al. 2018)</a:t>
            </a:r>
          </a:p>
          <a:p>
            <a:pPr lvl="1"/>
            <a:r>
              <a:rPr lang="en-US" sz="1400" dirty="0"/>
              <a:t>A CNN model similar to </a:t>
            </a:r>
            <a:r>
              <a:rPr lang="en-US" sz="1400" dirty="0" err="1"/>
              <a:t>AstroNet</a:t>
            </a:r>
            <a:endParaRPr lang="en-US" sz="1400" dirty="0"/>
          </a:p>
          <a:p>
            <a:pPr lvl="1"/>
            <a:r>
              <a:rPr lang="en-US" sz="1400" dirty="0"/>
              <a:t>Added the flux weighted motion time series for background objects</a:t>
            </a:r>
          </a:p>
          <a:p>
            <a:pPr lvl="1"/>
            <a:r>
              <a:rPr lang="en-US" sz="1400" dirty="0"/>
              <a:t>Added stellar parameters </a:t>
            </a:r>
          </a:p>
          <a:p>
            <a:pPr lvl="1"/>
            <a:endParaRPr lang="en-US" sz="1400" dirty="0"/>
          </a:p>
          <a:p>
            <a:endParaRPr lang="en-US" sz="1400" dirty="0"/>
          </a:p>
        </p:txBody>
      </p:sp>
    </p:spTree>
    <p:extLst>
      <p:ext uri="{BB962C8B-B14F-4D97-AF65-F5344CB8AC3E}">
        <p14:creationId xmlns:p14="http://schemas.microsoft.com/office/powerpoint/2010/main" val="31766541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F9B-B3B7-7662-3B99-2B644B2ACABD}"/>
              </a:ext>
            </a:extLst>
          </p:cNvPr>
          <p:cNvSpPr>
            <a:spLocks noGrp="1"/>
          </p:cNvSpPr>
          <p:nvPr>
            <p:ph type="title"/>
          </p:nvPr>
        </p:nvSpPr>
        <p:spPr>
          <a:xfrm>
            <a:off x="1261872" y="365760"/>
            <a:ext cx="9692640" cy="718761"/>
          </a:xfrm>
        </p:spPr>
        <p:txBody>
          <a:bodyPr>
            <a:normAutofit/>
          </a:bodyPr>
          <a:lstStyle/>
          <a:p>
            <a:r>
              <a:rPr lang="en-US" sz="3200" dirty="0"/>
              <a:t>Our Classifier: </a:t>
            </a:r>
            <a:r>
              <a:rPr lang="en-US" sz="3200" dirty="0" err="1"/>
              <a:t>ExoMiner</a:t>
            </a:r>
            <a:endParaRPr lang="en-US" sz="3200" dirty="0"/>
          </a:p>
        </p:txBody>
      </p:sp>
      <p:sp>
        <p:nvSpPr>
          <p:cNvPr id="4" name="Slide Number Placeholder 3">
            <a:extLst>
              <a:ext uri="{FF2B5EF4-FFF2-40B4-BE49-F238E27FC236}">
                <a16:creationId xmlns:a16="http://schemas.microsoft.com/office/drawing/2014/main" id="{5B02A22D-85A0-DF7E-0C5B-254B68F88AB5}"/>
              </a:ext>
            </a:extLst>
          </p:cNvPr>
          <p:cNvSpPr>
            <a:spLocks noGrp="1"/>
          </p:cNvSpPr>
          <p:nvPr>
            <p:ph type="sldNum" sz="quarter" idx="12"/>
          </p:nvPr>
        </p:nvSpPr>
        <p:spPr/>
        <p:txBody>
          <a:bodyPr>
            <a:normAutofit lnSpcReduction="10000"/>
          </a:bodyPr>
          <a:lstStyle/>
          <a:p>
            <a:fld id="{4FAB73BC-B049-4115-A692-8D63A059BFB8}" type="slidenum">
              <a:rPr lang="en-US" smtClean="0"/>
              <a:t>23</a:t>
            </a:fld>
            <a:endParaRPr lang="en-US" dirty="0"/>
          </a:p>
        </p:txBody>
      </p:sp>
      <p:grpSp>
        <p:nvGrpSpPr>
          <p:cNvPr id="20" name="Group 19">
            <a:extLst>
              <a:ext uri="{FF2B5EF4-FFF2-40B4-BE49-F238E27FC236}">
                <a16:creationId xmlns:a16="http://schemas.microsoft.com/office/drawing/2014/main" id="{67353B0C-61DB-AA24-54BC-75581205326F}"/>
              </a:ext>
            </a:extLst>
          </p:cNvPr>
          <p:cNvGrpSpPr/>
          <p:nvPr/>
        </p:nvGrpSpPr>
        <p:grpSpPr>
          <a:xfrm>
            <a:off x="4628269" y="3151872"/>
            <a:ext cx="4149969" cy="1122745"/>
            <a:chOff x="5120640" y="2968997"/>
            <a:chExt cx="4149969" cy="1122745"/>
          </a:xfrm>
        </p:grpSpPr>
        <p:sp>
          <p:nvSpPr>
            <p:cNvPr id="3" name="Rectangle 2">
              <a:extLst>
                <a:ext uri="{FF2B5EF4-FFF2-40B4-BE49-F238E27FC236}">
                  <a16:creationId xmlns:a16="http://schemas.microsoft.com/office/drawing/2014/main" id="{626C1CF1-E3D9-439A-6CC7-44A376054558}"/>
                </a:ext>
              </a:extLst>
            </p:cNvPr>
            <p:cNvSpPr/>
            <p:nvPr/>
          </p:nvSpPr>
          <p:spPr>
            <a:xfrm>
              <a:off x="5765311" y="2968997"/>
              <a:ext cx="2812648" cy="1122745"/>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2400" dirty="0" err="1">
                  <a:solidFill>
                    <a:schemeClr val="tx1"/>
                  </a:solidFill>
                </a:rPr>
                <a:t>ExoMiner</a:t>
              </a:r>
              <a:endParaRPr lang="en-US" sz="2400" dirty="0">
                <a:solidFill>
                  <a:schemeClr val="tx1"/>
                </a:solidFill>
              </a:endParaRPr>
            </a:p>
          </p:txBody>
        </p:sp>
        <p:cxnSp>
          <p:nvCxnSpPr>
            <p:cNvPr id="7" name="Straight Arrow Connector 6">
              <a:extLst>
                <a:ext uri="{FF2B5EF4-FFF2-40B4-BE49-F238E27FC236}">
                  <a16:creationId xmlns:a16="http://schemas.microsoft.com/office/drawing/2014/main" id="{C05AFF58-9818-A7F7-1833-C488A79BF765}"/>
                </a:ext>
              </a:extLst>
            </p:cNvPr>
            <p:cNvCxnSpPr>
              <a:cxnSpLocks/>
              <a:endCxn id="3" idx="1"/>
            </p:cNvCxnSpPr>
            <p:nvPr/>
          </p:nvCxnSpPr>
          <p:spPr>
            <a:xfrm>
              <a:off x="5120640" y="3530370"/>
              <a:ext cx="644671"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3A2CD51C-63A5-8530-208C-A04444429DFC}"/>
                </a:ext>
              </a:extLst>
            </p:cNvPr>
            <p:cNvCxnSpPr>
              <a:cxnSpLocks/>
            </p:cNvCxnSpPr>
            <p:nvPr/>
          </p:nvCxnSpPr>
          <p:spPr>
            <a:xfrm>
              <a:off x="8577959" y="3530370"/>
              <a:ext cx="692650"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grpSp>
      <p:sp>
        <p:nvSpPr>
          <p:cNvPr id="10" name="TextBox 9">
            <a:extLst>
              <a:ext uri="{FF2B5EF4-FFF2-40B4-BE49-F238E27FC236}">
                <a16:creationId xmlns:a16="http://schemas.microsoft.com/office/drawing/2014/main" id="{12E6C842-4C56-8779-A8CF-25E8AB20DC89}"/>
              </a:ext>
            </a:extLst>
          </p:cNvPr>
          <p:cNvSpPr txBox="1"/>
          <p:nvPr/>
        </p:nvSpPr>
        <p:spPr>
          <a:xfrm>
            <a:off x="1530426" y="1529649"/>
            <a:ext cx="1253869" cy="369332"/>
          </a:xfrm>
          <a:prstGeom prst="rect">
            <a:avLst/>
          </a:prstGeom>
          <a:noFill/>
        </p:spPr>
        <p:txBody>
          <a:bodyPr wrap="none" rtlCol="0">
            <a:spAutoFit/>
          </a:bodyPr>
          <a:lstStyle/>
          <a:p>
            <a:r>
              <a:rPr lang="en-US" dirty="0"/>
              <a:t>DV report</a:t>
            </a:r>
          </a:p>
        </p:txBody>
      </p:sp>
      <p:sp>
        <p:nvSpPr>
          <p:cNvPr id="11" name="TextBox 10">
            <a:extLst>
              <a:ext uri="{FF2B5EF4-FFF2-40B4-BE49-F238E27FC236}">
                <a16:creationId xmlns:a16="http://schemas.microsoft.com/office/drawing/2014/main" id="{56CCB719-2D00-FC05-5F1E-24EA170E5DE9}"/>
              </a:ext>
            </a:extLst>
          </p:cNvPr>
          <p:cNvSpPr txBox="1"/>
          <p:nvPr/>
        </p:nvSpPr>
        <p:spPr>
          <a:xfrm>
            <a:off x="8876027" y="3482411"/>
            <a:ext cx="2127505" cy="461665"/>
          </a:xfrm>
          <a:prstGeom prst="rect">
            <a:avLst/>
          </a:prstGeom>
          <a:noFill/>
        </p:spPr>
        <p:txBody>
          <a:bodyPr wrap="none" rtlCol="0">
            <a:spAutoFit/>
          </a:bodyPr>
          <a:lstStyle/>
          <a:p>
            <a:r>
              <a:rPr lang="en-US" sz="2400" dirty="0"/>
              <a:t>Exoplanet/FP</a:t>
            </a:r>
          </a:p>
        </p:txBody>
      </p:sp>
      <p:pic>
        <p:nvPicPr>
          <p:cNvPr id="5" name="Picture 4" descr="Screen Shot 2020-06-08 at 1.18.09 PM.png">
            <a:extLst>
              <a:ext uri="{FF2B5EF4-FFF2-40B4-BE49-F238E27FC236}">
                <a16:creationId xmlns:a16="http://schemas.microsoft.com/office/drawing/2014/main" id="{624C5756-0AB4-51C1-FD78-C9FE4228DDA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621" y="2035215"/>
            <a:ext cx="4529797" cy="3356061"/>
          </a:xfrm>
          <a:prstGeom prst="rect">
            <a:avLst/>
          </a:prstGeom>
        </p:spPr>
      </p:pic>
      <p:pic>
        <p:nvPicPr>
          <p:cNvPr id="6" name="Picture 5" descr="Eclipsing_binary_star_animation_2.gif">
            <a:extLst>
              <a:ext uri="{FF2B5EF4-FFF2-40B4-BE49-F238E27FC236}">
                <a16:creationId xmlns:a16="http://schemas.microsoft.com/office/drawing/2014/main" id="{6C211255-45FB-F636-9981-93948FE2CD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667" y="5032670"/>
            <a:ext cx="631760" cy="473820"/>
          </a:xfrm>
          <a:prstGeom prst="rect">
            <a:avLst/>
          </a:prstGeom>
        </p:spPr>
      </p:pic>
      <p:pic>
        <p:nvPicPr>
          <p:cNvPr id="8" name="BEB.jpg" descr="BEB.jpg">
            <a:extLst>
              <a:ext uri="{FF2B5EF4-FFF2-40B4-BE49-F238E27FC236}">
                <a16:creationId xmlns:a16="http://schemas.microsoft.com/office/drawing/2014/main" id="{FC34434D-237F-0195-B614-7B3CD4DC0DD0}"/>
              </a:ext>
            </a:extLst>
          </p:cNvPr>
          <p:cNvPicPr>
            <a:picLocks noChangeAspect="1"/>
          </p:cNvPicPr>
          <p:nvPr/>
        </p:nvPicPr>
        <p:blipFill>
          <a:blip r:embed="rId4"/>
          <a:stretch>
            <a:fillRect/>
          </a:stretch>
        </p:blipFill>
        <p:spPr>
          <a:xfrm rot="5400000">
            <a:off x="2096589" y="4944554"/>
            <a:ext cx="515859" cy="692091"/>
          </a:xfrm>
          <a:prstGeom prst="rect">
            <a:avLst/>
          </a:prstGeom>
        </p:spPr>
      </p:pic>
      <p:pic>
        <p:nvPicPr>
          <p:cNvPr id="12" name="Picture 11" descr="Eclipsing_binary_star_animation_2.gif">
            <a:extLst>
              <a:ext uri="{FF2B5EF4-FFF2-40B4-BE49-F238E27FC236}">
                <a16:creationId xmlns:a16="http://schemas.microsoft.com/office/drawing/2014/main" id="{072BA068-5204-1ED6-DE51-892BD5D183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5808" y="3124211"/>
            <a:ext cx="631760" cy="473820"/>
          </a:xfrm>
          <a:prstGeom prst="rect">
            <a:avLst/>
          </a:prstGeom>
        </p:spPr>
      </p:pic>
      <p:sp>
        <p:nvSpPr>
          <p:cNvPr id="14" name="TextBox 13">
            <a:extLst>
              <a:ext uri="{FF2B5EF4-FFF2-40B4-BE49-F238E27FC236}">
                <a16:creationId xmlns:a16="http://schemas.microsoft.com/office/drawing/2014/main" id="{343D561B-09B5-4BF3-E580-1FF45EC085CF}"/>
              </a:ext>
            </a:extLst>
          </p:cNvPr>
          <p:cNvSpPr txBox="1"/>
          <p:nvPr/>
        </p:nvSpPr>
        <p:spPr>
          <a:xfrm>
            <a:off x="5535719" y="5042148"/>
            <a:ext cx="5757121" cy="1015663"/>
          </a:xfrm>
          <a:prstGeom prst="rect">
            <a:avLst/>
          </a:prstGeom>
          <a:noFill/>
        </p:spPr>
        <p:txBody>
          <a:bodyPr wrap="square" rtlCol="0">
            <a:spAutoFit/>
          </a:bodyPr>
          <a:lstStyle/>
          <a:p>
            <a:r>
              <a:rPr lang="en-US" sz="2000" dirty="0">
                <a:solidFill>
                  <a:srgbClr val="C00000"/>
                </a:solidFill>
              </a:rPr>
              <a:t>Challenge</a:t>
            </a:r>
            <a:r>
              <a:rPr lang="en-US" sz="2000" dirty="0"/>
              <a:t>: </a:t>
            </a:r>
          </a:p>
          <a:p>
            <a:r>
              <a:rPr lang="en-US" sz="2000" dirty="0"/>
              <a:t>Preprocess each diagnostic test suitable for machine to use</a:t>
            </a:r>
            <a:endParaRPr lang="en-US" dirty="0"/>
          </a:p>
        </p:txBody>
      </p:sp>
      <p:sp>
        <p:nvSpPr>
          <p:cNvPr id="16" name="TextBox 15">
            <a:extLst>
              <a:ext uri="{FF2B5EF4-FFF2-40B4-BE49-F238E27FC236}">
                <a16:creationId xmlns:a16="http://schemas.microsoft.com/office/drawing/2014/main" id="{C0F8DEDF-4B34-7685-D362-E5CA9BDC27F2}"/>
              </a:ext>
            </a:extLst>
          </p:cNvPr>
          <p:cNvSpPr txBox="1"/>
          <p:nvPr/>
        </p:nvSpPr>
        <p:spPr>
          <a:xfrm>
            <a:off x="5535718" y="1371214"/>
            <a:ext cx="5757121" cy="1631216"/>
          </a:xfrm>
          <a:prstGeom prst="rect">
            <a:avLst/>
          </a:prstGeom>
          <a:noFill/>
        </p:spPr>
        <p:txBody>
          <a:bodyPr wrap="square" rtlCol="0">
            <a:spAutoFit/>
          </a:bodyPr>
          <a:lstStyle/>
          <a:p>
            <a:pPr marL="457200" indent="-457200">
              <a:buFont typeface="+mj-lt"/>
              <a:buAutoNum type="arabicPeriod"/>
            </a:pPr>
            <a:r>
              <a:rPr lang="en-US" sz="2000" dirty="0" err="1">
                <a:solidFill>
                  <a:srgbClr val="C00000"/>
                </a:solidFill>
              </a:rPr>
              <a:t>ExoMiner</a:t>
            </a:r>
            <a:r>
              <a:rPr lang="en-US" sz="2000" dirty="0"/>
              <a:t> was deigned to </a:t>
            </a:r>
            <a:r>
              <a:rPr lang="en-US" sz="2000" dirty="0">
                <a:solidFill>
                  <a:srgbClr val="C00000"/>
                </a:solidFill>
              </a:rPr>
              <a:t>receive</a:t>
            </a:r>
            <a:r>
              <a:rPr lang="en-US" sz="2000" dirty="0"/>
              <a:t> different components of a </a:t>
            </a:r>
            <a:r>
              <a:rPr lang="en-US" sz="2000" dirty="0">
                <a:solidFill>
                  <a:srgbClr val="C00000"/>
                </a:solidFill>
              </a:rPr>
              <a:t>DV summary</a:t>
            </a:r>
            <a:r>
              <a:rPr lang="en-US" sz="2000" dirty="0"/>
              <a:t> report as input.</a:t>
            </a:r>
          </a:p>
          <a:p>
            <a:pPr marL="457200" indent="-457200">
              <a:buFont typeface="+mj-lt"/>
              <a:buAutoNum type="arabicPeriod"/>
            </a:pPr>
            <a:r>
              <a:rPr lang="en-US" sz="2000" dirty="0"/>
              <a:t>The original model did not accept two diagnostic tests due to their complexity.</a:t>
            </a:r>
            <a:endParaRPr lang="en-US" dirty="0"/>
          </a:p>
        </p:txBody>
      </p:sp>
    </p:spTree>
    <p:extLst>
      <p:ext uri="{BB962C8B-B14F-4D97-AF65-F5344CB8AC3E}">
        <p14:creationId xmlns:p14="http://schemas.microsoft.com/office/powerpoint/2010/main" val="9309309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489-1184-2046-8930-144E3D3C6B83}"/>
              </a:ext>
            </a:extLst>
          </p:cNvPr>
          <p:cNvSpPr>
            <a:spLocks noGrp="1"/>
          </p:cNvSpPr>
          <p:nvPr>
            <p:ph type="title"/>
          </p:nvPr>
        </p:nvSpPr>
        <p:spPr>
          <a:xfrm>
            <a:off x="1261872" y="365759"/>
            <a:ext cx="9692640" cy="741027"/>
          </a:xfrm>
        </p:spPr>
        <p:txBody>
          <a:bodyPr>
            <a:normAutofit/>
          </a:bodyPr>
          <a:lstStyle/>
          <a:p>
            <a:r>
              <a:rPr lang="en-US" sz="3600" dirty="0" err="1"/>
              <a:t>ExoMiner</a:t>
            </a:r>
            <a:r>
              <a:rPr lang="en-US" sz="3600" dirty="0"/>
              <a:t> Architecture</a:t>
            </a:r>
          </a:p>
        </p:txBody>
      </p:sp>
      <p:sp>
        <p:nvSpPr>
          <p:cNvPr id="4" name="Slide Number Placeholder 3">
            <a:extLst>
              <a:ext uri="{FF2B5EF4-FFF2-40B4-BE49-F238E27FC236}">
                <a16:creationId xmlns:a16="http://schemas.microsoft.com/office/drawing/2014/main" id="{2707A10D-3D78-8440-B119-4628AD0DB872}"/>
              </a:ext>
            </a:extLst>
          </p:cNvPr>
          <p:cNvSpPr>
            <a:spLocks noGrp="1"/>
          </p:cNvSpPr>
          <p:nvPr>
            <p:ph type="sldNum" sz="quarter" idx="12"/>
          </p:nvPr>
        </p:nvSpPr>
        <p:spPr/>
        <p:txBody>
          <a:bodyPr>
            <a:normAutofit lnSpcReduction="10000"/>
          </a:bodyPr>
          <a:lstStyle/>
          <a:p>
            <a:fld id="{4FAB73BC-B049-4115-A692-8D63A059BFB8}" type="slidenum">
              <a:rPr lang="en-US" smtClean="0"/>
              <a:t>24</a:t>
            </a:fld>
            <a:endParaRPr lang="en-US" dirty="0"/>
          </a:p>
        </p:txBody>
      </p:sp>
      <p:sp>
        <p:nvSpPr>
          <p:cNvPr id="124" name="TextBox 123">
            <a:extLst>
              <a:ext uri="{FF2B5EF4-FFF2-40B4-BE49-F238E27FC236}">
                <a16:creationId xmlns:a16="http://schemas.microsoft.com/office/drawing/2014/main" id="{3A27AEFF-73B2-474F-A344-4EAF3C05CE91}"/>
              </a:ext>
            </a:extLst>
          </p:cNvPr>
          <p:cNvSpPr txBox="1"/>
          <p:nvPr/>
        </p:nvSpPr>
        <p:spPr>
          <a:xfrm>
            <a:off x="3270142" y="1136738"/>
            <a:ext cx="7203796" cy="1815882"/>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C00000"/>
                </a:solidFill>
              </a:rPr>
              <a:t>Using the test on DV summary reports</a:t>
            </a:r>
            <a:r>
              <a:rPr lang="en-US" sz="1600" dirty="0"/>
              <a:t> led to a </a:t>
            </a:r>
            <a:r>
              <a:rPr lang="en-US" sz="1600" b="1" dirty="0">
                <a:solidFill>
                  <a:srgbClr val="C00000"/>
                </a:solidFill>
              </a:rPr>
              <a:t>highly accurate classifier</a:t>
            </a:r>
            <a:r>
              <a:rPr lang="en-US" sz="1600" dirty="0"/>
              <a:t> ideal for </a:t>
            </a:r>
            <a:r>
              <a:rPr lang="en-US" sz="1600" b="1" dirty="0">
                <a:solidFill>
                  <a:srgbClr val="C00000"/>
                </a:solidFill>
              </a:rPr>
              <a:t>discovering new exoplanets</a:t>
            </a:r>
          </a:p>
          <a:p>
            <a:pPr marL="285750" indent="-285750">
              <a:buFont typeface="Arial" panose="020B0604020202020204" pitchFamily="34" charset="0"/>
              <a:buChar char="•"/>
            </a:pPr>
            <a:r>
              <a:rPr lang="en-US" sz="1600" dirty="0"/>
              <a:t>The general architecture</a:t>
            </a:r>
            <a:r>
              <a:rPr lang="en-US" sz="1600" dirty="0">
                <a:solidFill>
                  <a:srgbClr val="C00000"/>
                </a:solidFill>
              </a:rPr>
              <a:t> inspired by how domain experts vet</a:t>
            </a:r>
            <a:r>
              <a:rPr lang="en-US" sz="1600" dirty="0"/>
              <a:t> transit signals. </a:t>
            </a:r>
          </a:p>
          <a:p>
            <a:pPr marL="742950" lvl="1" indent="-285750">
              <a:buFont typeface="Arial" panose="020B0604020202020204" pitchFamily="34" charset="0"/>
              <a:buChar char="•"/>
            </a:pPr>
            <a:r>
              <a:rPr lang="en-US" sz="1600" dirty="0"/>
              <a:t>Leads to </a:t>
            </a:r>
            <a:r>
              <a:rPr lang="en-US" sz="1600" b="1" dirty="0">
                <a:solidFill>
                  <a:srgbClr val="C00000"/>
                </a:solidFill>
              </a:rPr>
              <a:t>better </a:t>
            </a:r>
            <a:r>
              <a:rPr lang="en-US" sz="1600" b="1" dirty="0" err="1">
                <a:solidFill>
                  <a:srgbClr val="C00000"/>
                </a:solidFill>
              </a:rPr>
              <a:t>explainability</a:t>
            </a:r>
            <a:r>
              <a:rPr lang="en-US" sz="1600" dirty="0"/>
              <a:t> and </a:t>
            </a:r>
            <a:r>
              <a:rPr lang="en-US" sz="1600" b="1" dirty="0">
                <a:solidFill>
                  <a:srgbClr val="C00000"/>
                </a:solidFill>
              </a:rPr>
              <a:t>transferability across missions</a:t>
            </a:r>
          </a:p>
          <a:p>
            <a:pPr marL="285750" indent="-285750">
              <a:buFont typeface="Arial" panose="020B0604020202020204" pitchFamily="34" charset="0"/>
              <a:buChar char="•"/>
            </a:pPr>
            <a:endParaRPr lang="en-US" sz="1600" dirty="0"/>
          </a:p>
        </p:txBody>
      </p:sp>
      <p:pic>
        <p:nvPicPr>
          <p:cNvPr id="6" name="Picture 5" descr="Screen Shot 2020-06-08 at 1.18.09 PM.png">
            <a:extLst>
              <a:ext uri="{FF2B5EF4-FFF2-40B4-BE49-F238E27FC236}">
                <a16:creationId xmlns:a16="http://schemas.microsoft.com/office/drawing/2014/main" id="{4497208B-EAE4-D741-A8CB-7CD765BCCF1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9" y="1322718"/>
            <a:ext cx="3093949" cy="2292262"/>
          </a:xfrm>
          <a:prstGeom prst="rect">
            <a:avLst/>
          </a:prstGeom>
        </p:spPr>
      </p:pic>
      <p:pic>
        <p:nvPicPr>
          <p:cNvPr id="7" name="Picture 6">
            <a:extLst>
              <a:ext uri="{FF2B5EF4-FFF2-40B4-BE49-F238E27FC236}">
                <a16:creationId xmlns:a16="http://schemas.microsoft.com/office/drawing/2014/main" id="{6BF42725-B82B-794F-9125-7F8E610A86BE}"/>
              </a:ext>
            </a:extLst>
          </p:cNvPr>
          <p:cNvPicPr>
            <a:picLocks noChangeAspect="1"/>
          </p:cNvPicPr>
          <p:nvPr/>
        </p:nvPicPr>
        <p:blipFill>
          <a:blip r:embed="rId3"/>
          <a:stretch>
            <a:fillRect/>
          </a:stretch>
        </p:blipFill>
        <p:spPr>
          <a:xfrm>
            <a:off x="3100457" y="2696201"/>
            <a:ext cx="8386117" cy="4161800"/>
          </a:xfrm>
          <a:prstGeom prst="rect">
            <a:avLst/>
          </a:prstGeom>
        </p:spPr>
      </p:pic>
      <p:sp>
        <p:nvSpPr>
          <p:cNvPr id="8" name="TextBox 7">
            <a:extLst>
              <a:ext uri="{FF2B5EF4-FFF2-40B4-BE49-F238E27FC236}">
                <a16:creationId xmlns:a16="http://schemas.microsoft.com/office/drawing/2014/main" id="{D6C6A734-AD1A-5548-AF0D-8E7370D1E7CB}"/>
              </a:ext>
            </a:extLst>
          </p:cNvPr>
          <p:cNvSpPr txBox="1"/>
          <p:nvPr/>
        </p:nvSpPr>
        <p:spPr>
          <a:xfrm>
            <a:off x="176193" y="4203633"/>
            <a:ext cx="3093949" cy="1569660"/>
          </a:xfrm>
          <a:prstGeom prst="rect">
            <a:avLst/>
          </a:prstGeom>
          <a:noFill/>
        </p:spPr>
        <p:txBody>
          <a:bodyPr wrap="square" rtlCol="0">
            <a:spAutoFit/>
          </a:bodyPr>
          <a:lstStyle/>
          <a:p>
            <a:pPr marL="285750" indent="-285750">
              <a:buFont typeface="Arial" panose="020B0604020202020204" pitchFamily="34" charset="0"/>
              <a:buChar char="•"/>
            </a:pPr>
            <a:r>
              <a:rPr lang="en-US" sz="1600" dirty="0"/>
              <a:t>Each data input requires </a:t>
            </a:r>
            <a:r>
              <a:rPr lang="en-US" sz="1600" dirty="0">
                <a:solidFill>
                  <a:srgbClr val="C00000"/>
                </a:solidFill>
              </a:rPr>
              <a:t>special preprocessing and handling </a:t>
            </a:r>
            <a:r>
              <a:rPr lang="en-US" sz="1600" dirty="0"/>
              <a:t>using a combination of </a:t>
            </a:r>
            <a:r>
              <a:rPr lang="en-US" sz="1600" dirty="0">
                <a:solidFill>
                  <a:srgbClr val="C00000"/>
                </a:solidFill>
              </a:rPr>
              <a:t>domain knowledge and machine learning</a:t>
            </a:r>
          </a:p>
        </p:txBody>
      </p:sp>
    </p:spTree>
    <p:extLst>
      <p:ext uri="{BB962C8B-B14F-4D97-AF65-F5344CB8AC3E}">
        <p14:creationId xmlns:p14="http://schemas.microsoft.com/office/powerpoint/2010/main" val="37082537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D8B489-1184-2046-8930-144E3D3C6B83}"/>
              </a:ext>
            </a:extLst>
          </p:cNvPr>
          <p:cNvSpPr>
            <a:spLocks noGrp="1"/>
          </p:cNvSpPr>
          <p:nvPr>
            <p:ph type="title"/>
          </p:nvPr>
        </p:nvSpPr>
        <p:spPr>
          <a:xfrm>
            <a:off x="1261872" y="365759"/>
            <a:ext cx="9692640" cy="741027"/>
          </a:xfrm>
        </p:spPr>
        <p:txBody>
          <a:bodyPr>
            <a:normAutofit/>
          </a:bodyPr>
          <a:lstStyle/>
          <a:p>
            <a:r>
              <a:rPr lang="en-US" sz="3600" dirty="0"/>
              <a:t>Optimized CNN Architecture</a:t>
            </a:r>
          </a:p>
        </p:txBody>
      </p:sp>
      <p:sp>
        <p:nvSpPr>
          <p:cNvPr id="4" name="Slide Number Placeholder 3">
            <a:extLst>
              <a:ext uri="{FF2B5EF4-FFF2-40B4-BE49-F238E27FC236}">
                <a16:creationId xmlns:a16="http://schemas.microsoft.com/office/drawing/2014/main" id="{2707A10D-3D78-8440-B119-4628AD0DB872}"/>
              </a:ext>
            </a:extLst>
          </p:cNvPr>
          <p:cNvSpPr>
            <a:spLocks noGrp="1"/>
          </p:cNvSpPr>
          <p:nvPr>
            <p:ph type="sldNum" sz="quarter" idx="12"/>
          </p:nvPr>
        </p:nvSpPr>
        <p:spPr/>
        <p:txBody>
          <a:bodyPr>
            <a:normAutofit lnSpcReduction="10000"/>
          </a:bodyPr>
          <a:lstStyle/>
          <a:p>
            <a:fld id="{4FAB73BC-B049-4115-A692-8D63A059BFB8}" type="slidenum">
              <a:rPr lang="en-US" smtClean="0"/>
              <a:t>25</a:t>
            </a:fld>
            <a:endParaRPr lang="en-US" dirty="0"/>
          </a:p>
        </p:txBody>
      </p:sp>
      <p:pic>
        <p:nvPicPr>
          <p:cNvPr id="9" name="Picture 8" descr="Graphical user interface, website&#10;&#10;Description automatically generated">
            <a:extLst>
              <a:ext uri="{FF2B5EF4-FFF2-40B4-BE49-F238E27FC236}">
                <a16:creationId xmlns:a16="http://schemas.microsoft.com/office/drawing/2014/main" id="{7A4EABBF-6D02-EE41-979B-6B32B70052BE}"/>
              </a:ext>
            </a:extLst>
          </p:cNvPr>
          <p:cNvPicPr>
            <a:picLocks noChangeAspect="1"/>
          </p:cNvPicPr>
          <p:nvPr/>
        </p:nvPicPr>
        <p:blipFill>
          <a:blip r:embed="rId3"/>
          <a:stretch>
            <a:fillRect/>
          </a:stretch>
        </p:blipFill>
        <p:spPr>
          <a:xfrm>
            <a:off x="229135" y="1106786"/>
            <a:ext cx="8589401" cy="5750531"/>
          </a:xfrm>
          <a:prstGeom prst="rect">
            <a:avLst/>
          </a:prstGeom>
        </p:spPr>
      </p:pic>
      <p:sp>
        <p:nvSpPr>
          <p:cNvPr id="3" name="Rectangle 2">
            <a:extLst>
              <a:ext uri="{FF2B5EF4-FFF2-40B4-BE49-F238E27FC236}">
                <a16:creationId xmlns:a16="http://schemas.microsoft.com/office/drawing/2014/main" id="{4F051A00-7482-9E4B-B3B8-906282ED95D3}"/>
              </a:ext>
            </a:extLst>
          </p:cNvPr>
          <p:cNvSpPr/>
          <p:nvPr/>
        </p:nvSpPr>
        <p:spPr>
          <a:xfrm>
            <a:off x="5331291" y="4322833"/>
            <a:ext cx="5623221" cy="2308324"/>
          </a:xfrm>
          <a:prstGeom prst="rect">
            <a:avLst/>
          </a:prstGeom>
        </p:spPr>
        <p:txBody>
          <a:bodyPr wrap="square">
            <a:spAutoFit/>
          </a:bodyPr>
          <a:lstStyle/>
          <a:p>
            <a:r>
              <a:rPr lang="en-US" dirty="0"/>
              <a:t>Fully </a:t>
            </a:r>
            <a:r>
              <a:rPr lang="en-US" dirty="0">
                <a:solidFill>
                  <a:srgbClr val="C00000"/>
                </a:solidFill>
              </a:rPr>
              <a:t>data-driven</a:t>
            </a:r>
            <a:r>
              <a:rPr lang="en-US" dirty="0"/>
              <a:t> approach</a:t>
            </a:r>
          </a:p>
          <a:p>
            <a:pPr marL="285750" indent="-285750">
              <a:buFont typeface="Arial" panose="020B0604020202020204" pitchFamily="34" charset="0"/>
              <a:buChar char="•"/>
            </a:pPr>
            <a:r>
              <a:rPr lang="en-US" dirty="0"/>
              <a:t>Specifics of </a:t>
            </a:r>
            <a:r>
              <a:rPr lang="en-US" dirty="0">
                <a:solidFill>
                  <a:srgbClr val="C00000"/>
                </a:solidFill>
              </a:rPr>
              <a:t>architecture are optimized</a:t>
            </a:r>
            <a:r>
              <a:rPr lang="en-US" dirty="0"/>
              <a:t> using a hyper-parameters optimization </a:t>
            </a:r>
          </a:p>
          <a:p>
            <a:pPr marL="285750" indent="-285750">
              <a:buFont typeface="Arial" panose="020B0604020202020204" pitchFamily="34" charset="0"/>
              <a:buChar char="•"/>
            </a:pPr>
            <a:r>
              <a:rPr lang="en-US" dirty="0"/>
              <a:t>Connection </a:t>
            </a:r>
            <a:r>
              <a:rPr lang="en-US" dirty="0">
                <a:solidFill>
                  <a:srgbClr val="C00000"/>
                </a:solidFill>
              </a:rPr>
              <a:t>weights are learned</a:t>
            </a:r>
            <a:r>
              <a:rPr lang="en-US" dirty="0"/>
              <a:t> from data</a:t>
            </a:r>
          </a:p>
          <a:p>
            <a:pPr marL="742950" lvl="1"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Allowed for a </a:t>
            </a:r>
            <a:r>
              <a:rPr lang="en-US" dirty="0">
                <a:solidFill>
                  <a:srgbClr val="C00000"/>
                </a:solidFill>
              </a:rPr>
              <a:t>consistent classifier</a:t>
            </a:r>
            <a:r>
              <a:rPr lang="en-US" dirty="0"/>
              <a:t> </a:t>
            </a:r>
          </a:p>
          <a:p>
            <a:pPr marL="742950" lvl="1" indent="-285750">
              <a:buFont typeface="Arial" panose="020B0604020202020204" pitchFamily="34" charset="0"/>
              <a:buChar char="•"/>
            </a:pPr>
            <a:r>
              <a:rPr lang="en-US" dirty="0"/>
              <a:t>Compared to biases that comes with human labeling</a:t>
            </a:r>
          </a:p>
        </p:txBody>
      </p:sp>
    </p:spTree>
    <p:extLst>
      <p:ext uri="{BB962C8B-B14F-4D97-AF65-F5344CB8AC3E}">
        <p14:creationId xmlns:p14="http://schemas.microsoft.com/office/powerpoint/2010/main" val="7541472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3600" dirty="0"/>
              <a:t>Results (All Metrics)</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26</a:t>
            </a:fld>
            <a:endParaRPr lang="en-US" dirty="0"/>
          </a:p>
        </p:txBody>
      </p:sp>
      <p:graphicFrame>
        <p:nvGraphicFramePr>
          <p:cNvPr id="7" name="Table 7">
            <a:extLst>
              <a:ext uri="{FF2B5EF4-FFF2-40B4-BE49-F238E27FC236}">
                <a16:creationId xmlns:a16="http://schemas.microsoft.com/office/drawing/2014/main" id="{B3F287F4-9CC7-D538-CE97-D5CFE767C272}"/>
              </a:ext>
            </a:extLst>
          </p:cNvPr>
          <p:cNvGraphicFramePr>
            <a:graphicFrameLocks noGrp="1"/>
          </p:cNvGraphicFramePr>
          <p:nvPr>
            <p:extLst>
              <p:ext uri="{D42A27DB-BD31-4B8C-83A1-F6EECF244321}">
                <p14:modId xmlns:p14="http://schemas.microsoft.com/office/powerpoint/2010/main" val="857688897"/>
              </p:ext>
            </p:extLst>
          </p:nvPr>
        </p:nvGraphicFramePr>
        <p:xfrm>
          <a:off x="636813" y="2192020"/>
          <a:ext cx="10292247" cy="2473960"/>
        </p:xfrm>
        <a:graphic>
          <a:graphicData uri="http://schemas.openxmlformats.org/drawingml/2006/table">
            <a:tbl>
              <a:tblPr firstRow="1" bandRow="1">
                <a:tableStyleId>{7E9639D4-E3E2-4D34-9284-5A2195B3D0D7}</a:tableStyleId>
              </a:tblPr>
              <a:tblGrid>
                <a:gridCol w="4161155">
                  <a:extLst>
                    <a:ext uri="{9D8B030D-6E8A-4147-A177-3AD203B41FA5}">
                      <a16:colId xmlns:a16="http://schemas.microsoft.com/office/drawing/2014/main" val="1863588584"/>
                    </a:ext>
                  </a:extLst>
                </a:gridCol>
                <a:gridCol w="2324417">
                  <a:extLst>
                    <a:ext uri="{9D8B030D-6E8A-4147-A177-3AD203B41FA5}">
                      <a16:colId xmlns:a16="http://schemas.microsoft.com/office/drawing/2014/main" val="1197370064"/>
                    </a:ext>
                  </a:extLst>
                </a:gridCol>
                <a:gridCol w="1294130">
                  <a:extLst>
                    <a:ext uri="{9D8B030D-6E8A-4147-A177-3AD203B41FA5}">
                      <a16:colId xmlns:a16="http://schemas.microsoft.com/office/drawing/2014/main" val="2162738761"/>
                    </a:ext>
                  </a:extLst>
                </a:gridCol>
                <a:gridCol w="1157605">
                  <a:extLst>
                    <a:ext uri="{9D8B030D-6E8A-4147-A177-3AD203B41FA5}">
                      <a16:colId xmlns:a16="http://schemas.microsoft.com/office/drawing/2014/main" val="2037199019"/>
                    </a:ext>
                  </a:extLst>
                </a:gridCol>
                <a:gridCol w="1354940">
                  <a:extLst>
                    <a:ext uri="{9D8B030D-6E8A-4147-A177-3AD203B41FA5}">
                      <a16:colId xmlns:a16="http://schemas.microsoft.com/office/drawing/2014/main" val="28082000"/>
                    </a:ext>
                  </a:extLst>
                </a:gridCol>
              </a:tblGrid>
              <a:tr h="370840">
                <a:tc>
                  <a:txBody>
                    <a:bodyPr/>
                    <a:lstStyle/>
                    <a:p>
                      <a:pPr algn="ctr"/>
                      <a:r>
                        <a:rPr lang="en-US" sz="1700" dirty="0">
                          <a:solidFill>
                            <a:schemeClr val="tx1"/>
                          </a:solidFill>
                        </a:rPr>
                        <a:t>Model/Metric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algn="ctr"/>
                      <a:r>
                        <a:rPr lang="en-US" sz="1700" dirty="0">
                          <a:solidFill>
                            <a:schemeClr val="tx1"/>
                          </a:solidFill>
                        </a:rPr>
                        <a:t>Precision &amp; Recall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algn="ctr"/>
                      <a:r>
                        <a:rPr lang="en-US" sz="1700" dirty="0">
                          <a:solidFill>
                            <a:schemeClr val="tx1"/>
                          </a:solidFill>
                        </a:rPr>
                        <a:t>Accuracy</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algn="ctr"/>
                      <a:r>
                        <a:rPr lang="en-US" sz="1700" dirty="0">
                          <a:solidFill>
                            <a:schemeClr val="tx1"/>
                          </a:solidFill>
                        </a:rPr>
                        <a:t>PR AUC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algn="ctr"/>
                      <a:r>
                        <a:rPr lang="en-US" sz="1700" dirty="0">
                          <a:solidFill>
                            <a:schemeClr val="tx1"/>
                          </a:solidFill>
                        </a:rPr>
                        <a:t>ROC AUC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extLst>
                  <a:ext uri="{0D108BD9-81ED-4DB2-BD59-A6C34878D82A}">
                    <a16:rowId xmlns:a16="http://schemas.microsoft.com/office/drawing/2014/main" val="2259509712"/>
                  </a:ext>
                </a:extLst>
              </a:tr>
              <a:tr h="276405">
                <a:tc>
                  <a:txBody>
                    <a:bodyPr/>
                    <a:lstStyle/>
                    <a:p>
                      <a:pPr lvl="1" algn="ctr"/>
                      <a:r>
                        <a:rPr lang="en-US" sz="1700" dirty="0" err="1">
                          <a:solidFill>
                            <a:srgbClr val="C00000"/>
                          </a:solidFill>
                        </a:rPr>
                        <a:t>Robovetter</a:t>
                      </a:r>
                      <a:r>
                        <a:rPr lang="en-US" sz="1700" dirty="0"/>
                        <a:t> [Coughlin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0.951 &amp; 0.975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0.958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0.994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484682"/>
                  </a:ext>
                </a:extLst>
              </a:tr>
              <a:tr h="135729">
                <a:tc>
                  <a:txBody>
                    <a:bodyPr/>
                    <a:lstStyle/>
                    <a:p>
                      <a:pPr algn="ctr"/>
                      <a:r>
                        <a:rPr lang="en-US" sz="1700" dirty="0" err="1">
                          <a:solidFill>
                            <a:srgbClr val="C00000"/>
                          </a:solidFill>
                        </a:rPr>
                        <a:t>AstroNet</a:t>
                      </a:r>
                      <a:r>
                        <a:rPr lang="en-US" sz="1700" dirty="0"/>
                        <a:t> [</a:t>
                      </a:r>
                      <a:r>
                        <a:rPr lang="en-US" sz="1700" dirty="0" err="1"/>
                        <a:t>Shallue</a:t>
                      </a:r>
                      <a:r>
                        <a:rPr lang="en-US" sz="1700" dirty="0"/>
                        <a:t> &amp; Vanderburg 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solidFill>
                            <a:schemeClr val="tx1"/>
                          </a:solidFill>
                        </a:rPr>
                        <a:t>0.861 &amp; 0.885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solidFill>
                            <a:schemeClr val="tx1"/>
                          </a:solidFill>
                        </a:rPr>
                        <a:t>0.981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solidFill>
                            <a:schemeClr val="tx1"/>
                          </a:solidFill>
                        </a:rPr>
                        <a:t>0.925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solidFill>
                            <a:schemeClr val="tx1"/>
                          </a:solidFill>
                        </a:rPr>
                        <a:t>0.993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121268"/>
                  </a:ext>
                </a:extLst>
              </a:tr>
              <a:tr h="194344">
                <a:tc>
                  <a:txBody>
                    <a:bodyPr/>
                    <a:lstStyle/>
                    <a:p>
                      <a:pPr algn="ctr"/>
                      <a:r>
                        <a:rPr lang="en-US" sz="1700" dirty="0" err="1">
                          <a:solidFill>
                            <a:srgbClr val="C00000"/>
                          </a:solidFill>
                        </a:rPr>
                        <a:t>ExoNet</a:t>
                      </a:r>
                      <a:r>
                        <a:rPr lang="en-US" sz="1700" dirty="0"/>
                        <a:t> [</a:t>
                      </a:r>
                      <a:r>
                        <a:rPr lang="en-US" sz="1700" dirty="0" err="1"/>
                        <a:t>Ansdell</a:t>
                      </a:r>
                      <a:r>
                        <a:rPr lang="en-US" sz="1700" dirty="0"/>
                        <a:t> et. al. 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0.925 &amp; 0.864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0.956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8880962"/>
                  </a:ext>
                </a:extLst>
              </a:tr>
              <a:tr h="0">
                <a:tc>
                  <a:txBody>
                    <a:bodyPr/>
                    <a:lstStyle/>
                    <a:p>
                      <a:pPr lvl="1" algn="ctr"/>
                      <a:r>
                        <a:rPr lang="en-US" sz="1700" dirty="0">
                          <a:solidFill>
                            <a:srgbClr val="C00000"/>
                          </a:solidFill>
                        </a:rPr>
                        <a:t>GPC</a:t>
                      </a:r>
                      <a:r>
                        <a:rPr lang="en-US" sz="1700" dirty="0"/>
                        <a:t> [Armstrong et. al. 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0.921 &amp; 0.964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0.982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7808808"/>
                  </a:ext>
                </a:extLst>
              </a:tr>
              <a:tr h="276405">
                <a:tc>
                  <a:txBody>
                    <a:bodyPr/>
                    <a:lstStyle/>
                    <a:p>
                      <a:pPr algn="ctr"/>
                      <a:r>
                        <a:rPr lang="en-US" sz="1700" dirty="0">
                          <a:solidFill>
                            <a:srgbClr val="C00000"/>
                          </a:solidFill>
                        </a:rPr>
                        <a:t>RFC</a:t>
                      </a:r>
                      <a:r>
                        <a:rPr lang="en-US" sz="1700" dirty="0"/>
                        <a:t> [Armstrong et. al. 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0.929 &amp; 0.955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0.979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dirty="0"/>
                        <a:t>0.998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372049"/>
                  </a:ext>
                </a:extLst>
              </a:tr>
              <a:tr h="311575">
                <a:tc>
                  <a:txBody>
                    <a:bodyPr/>
                    <a:lstStyle/>
                    <a:p>
                      <a:pPr algn="ctr"/>
                      <a:r>
                        <a:rPr lang="en-US" sz="1700" dirty="0" err="1">
                          <a:solidFill>
                            <a:srgbClr val="C00000"/>
                          </a:solidFill>
                        </a:rPr>
                        <a:t>ExoMiner</a:t>
                      </a:r>
                      <a:r>
                        <a:rPr lang="en-US" sz="1700" dirty="0"/>
                        <a:t> [</a:t>
                      </a:r>
                      <a:r>
                        <a:rPr lang="en-US" sz="1700" dirty="0" err="1"/>
                        <a:t>Valizadegan</a:t>
                      </a:r>
                      <a:r>
                        <a:rPr lang="en-US" sz="1700" dirty="0"/>
                        <a:t> et. al.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b="1" dirty="0">
                          <a:solidFill>
                            <a:srgbClr val="C00000"/>
                          </a:solidFill>
                        </a:rPr>
                        <a:t>0.968 &amp; 0.974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b="1" dirty="0">
                          <a:solidFill>
                            <a:srgbClr val="C00000"/>
                          </a:solidFill>
                        </a:rPr>
                        <a:t>0.996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b="1" dirty="0">
                          <a:solidFill>
                            <a:srgbClr val="C00000"/>
                          </a:solidFill>
                        </a:rPr>
                        <a:t>0.995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700" b="1" dirty="0">
                          <a:solidFill>
                            <a:srgbClr val="C00000"/>
                          </a:solidFill>
                        </a:rPr>
                        <a:t>1.000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148264"/>
                  </a:ext>
                </a:extLst>
              </a:tr>
            </a:tbl>
          </a:graphicData>
        </a:graphic>
      </p:graphicFrame>
      <p:sp>
        <p:nvSpPr>
          <p:cNvPr id="9" name="TextBox 8">
            <a:extLst>
              <a:ext uri="{FF2B5EF4-FFF2-40B4-BE49-F238E27FC236}">
                <a16:creationId xmlns:a16="http://schemas.microsoft.com/office/drawing/2014/main" id="{C684AC25-1772-6285-0111-1BA58A72C623}"/>
              </a:ext>
            </a:extLst>
          </p:cNvPr>
          <p:cNvSpPr txBox="1"/>
          <p:nvPr/>
        </p:nvSpPr>
        <p:spPr>
          <a:xfrm>
            <a:off x="945248" y="4885369"/>
            <a:ext cx="9307285" cy="1077218"/>
          </a:xfrm>
          <a:prstGeom prst="rect">
            <a:avLst/>
          </a:prstGeom>
          <a:noFill/>
        </p:spPr>
        <p:txBody>
          <a:bodyPr wrap="square">
            <a:spAutoFit/>
          </a:bodyPr>
          <a:lstStyle/>
          <a:p>
            <a:pPr lvl="1"/>
            <a:r>
              <a:rPr lang="en-US" sz="1600" dirty="0"/>
              <a:t>PR AUC: Precision-Recall Area Under the Curve</a:t>
            </a:r>
          </a:p>
          <a:p>
            <a:pPr lvl="1"/>
            <a:r>
              <a:rPr lang="en-US" sz="1600" dirty="0"/>
              <a:t>ROC AUC: Receiver Operating Characteristics Area Under the Curve</a:t>
            </a:r>
          </a:p>
          <a:p>
            <a:pPr lvl="1"/>
            <a:endParaRPr lang="en-US" sz="1600" dirty="0"/>
          </a:p>
          <a:p>
            <a:pPr lvl="1"/>
            <a:r>
              <a:rPr lang="en-US" sz="1600" dirty="0"/>
              <a:t>Accuracy and ROC AUC are not the best metrics because the data are highly imbalanced</a:t>
            </a:r>
          </a:p>
        </p:txBody>
      </p:sp>
    </p:spTree>
    <p:extLst>
      <p:ext uri="{BB962C8B-B14F-4D97-AF65-F5344CB8AC3E}">
        <p14:creationId xmlns:p14="http://schemas.microsoft.com/office/powerpoint/2010/main" val="106795796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3600" dirty="0"/>
              <a:t>Results (Precision-Recall Curve)</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27</a:t>
            </a:fld>
            <a:endParaRPr lang="en-US" dirty="0"/>
          </a:p>
        </p:txBody>
      </p:sp>
      <p:sp>
        <p:nvSpPr>
          <p:cNvPr id="4" name="TextBox 3">
            <a:extLst>
              <a:ext uri="{FF2B5EF4-FFF2-40B4-BE49-F238E27FC236}">
                <a16:creationId xmlns:a16="http://schemas.microsoft.com/office/drawing/2014/main" id="{55572B62-B6CB-3148-95DF-D63EDDFD215C}"/>
              </a:ext>
            </a:extLst>
          </p:cNvPr>
          <p:cNvSpPr txBox="1"/>
          <p:nvPr/>
        </p:nvSpPr>
        <p:spPr>
          <a:xfrm>
            <a:off x="760816" y="5632979"/>
            <a:ext cx="10377660" cy="923330"/>
          </a:xfrm>
          <a:prstGeom prst="rect">
            <a:avLst/>
          </a:prstGeom>
          <a:noFill/>
        </p:spPr>
        <p:txBody>
          <a:bodyPr wrap="square" rtlCol="0">
            <a:spAutoFit/>
          </a:bodyPr>
          <a:lstStyle/>
          <a:p>
            <a:pPr marL="285750" indent="-285750">
              <a:buFont typeface="Arial" panose="020B0604020202020204" pitchFamily="34" charset="0"/>
              <a:buChar char="•"/>
            </a:pPr>
            <a:r>
              <a:rPr lang="en-US" dirty="0"/>
              <a:t>Interestingly, the other two deep learning models (</a:t>
            </a:r>
            <a:r>
              <a:rPr lang="en-US" dirty="0" err="1"/>
              <a:t>AstroNet</a:t>
            </a:r>
            <a:r>
              <a:rPr lang="en-US" dirty="0"/>
              <a:t> and </a:t>
            </a:r>
            <a:r>
              <a:rPr lang="en-US" dirty="0" err="1"/>
              <a:t>ExoNet</a:t>
            </a:r>
            <a:r>
              <a:rPr lang="en-US" dirty="0"/>
              <a:t>) performs the worst</a:t>
            </a:r>
          </a:p>
          <a:p>
            <a:pPr marL="742950" lvl="1" indent="-285750">
              <a:buFont typeface="Arial" panose="020B0604020202020204" pitchFamily="34" charset="0"/>
              <a:buChar char="•"/>
            </a:pPr>
            <a:r>
              <a:rPr lang="en-US" dirty="0"/>
              <a:t>Indicating the lack of access for enough information</a:t>
            </a:r>
          </a:p>
          <a:p>
            <a:pPr marL="285750" indent="-285750">
              <a:buFont typeface="Arial" panose="020B0604020202020204" pitchFamily="34" charset="0"/>
              <a:buChar char="•"/>
            </a:pPr>
            <a:r>
              <a:rPr lang="en-US" dirty="0" err="1"/>
              <a:t>ExoMiner</a:t>
            </a:r>
            <a:r>
              <a:rPr lang="en-US" dirty="0"/>
              <a:t> performs much better than existing classifiers</a:t>
            </a:r>
          </a:p>
        </p:txBody>
      </p:sp>
      <p:pic>
        <p:nvPicPr>
          <p:cNvPr id="15" name="Picture 14">
            <a:extLst>
              <a:ext uri="{FF2B5EF4-FFF2-40B4-BE49-F238E27FC236}">
                <a16:creationId xmlns:a16="http://schemas.microsoft.com/office/drawing/2014/main" id="{DD938E7F-F132-4F41-9CFF-56367CC4F65F}"/>
              </a:ext>
            </a:extLst>
          </p:cNvPr>
          <p:cNvPicPr>
            <a:picLocks noChangeAspect="1"/>
          </p:cNvPicPr>
          <p:nvPr/>
        </p:nvPicPr>
        <p:blipFill>
          <a:blip r:embed="rId3"/>
          <a:stretch>
            <a:fillRect/>
          </a:stretch>
        </p:blipFill>
        <p:spPr>
          <a:xfrm>
            <a:off x="86497" y="1450123"/>
            <a:ext cx="5547859" cy="4163902"/>
          </a:xfrm>
          <a:prstGeom prst="rect">
            <a:avLst/>
          </a:prstGeom>
        </p:spPr>
      </p:pic>
      <p:sp>
        <p:nvSpPr>
          <p:cNvPr id="20" name="TextBox 19">
            <a:extLst>
              <a:ext uri="{FF2B5EF4-FFF2-40B4-BE49-F238E27FC236}">
                <a16:creationId xmlns:a16="http://schemas.microsoft.com/office/drawing/2014/main" id="{67FBFAC8-4D2D-A042-8E8E-01778AB9FE84}"/>
              </a:ext>
            </a:extLst>
          </p:cNvPr>
          <p:cNvSpPr txBox="1"/>
          <p:nvPr/>
        </p:nvSpPr>
        <p:spPr>
          <a:xfrm>
            <a:off x="5300648" y="1801017"/>
            <a:ext cx="6172621" cy="646331"/>
          </a:xfrm>
          <a:prstGeom prst="rect">
            <a:avLst/>
          </a:prstGeom>
          <a:noFill/>
        </p:spPr>
        <p:txBody>
          <a:bodyPr wrap="square" rtlCol="0">
            <a:spAutoFit/>
          </a:bodyPr>
          <a:lstStyle/>
          <a:p>
            <a:pPr algn="ctr"/>
            <a:r>
              <a:rPr lang="en-US" dirty="0"/>
              <a:t>Recall value at Precision=0.99 </a:t>
            </a:r>
          </a:p>
          <a:p>
            <a:pPr algn="ctr"/>
            <a:r>
              <a:rPr lang="en-US" dirty="0"/>
              <a:t>(gray dotted line on precision recall plot)</a:t>
            </a:r>
          </a:p>
        </p:txBody>
      </p:sp>
      <p:graphicFrame>
        <p:nvGraphicFramePr>
          <p:cNvPr id="9" name="Table 7">
            <a:extLst>
              <a:ext uri="{FF2B5EF4-FFF2-40B4-BE49-F238E27FC236}">
                <a16:creationId xmlns:a16="http://schemas.microsoft.com/office/drawing/2014/main" id="{1ACEE32D-CFBD-8A96-B628-E68DD12E0B2F}"/>
              </a:ext>
            </a:extLst>
          </p:cNvPr>
          <p:cNvGraphicFramePr>
            <a:graphicFrameLocks noGrp="1"/>
          </p:cNvGraphicFramePr>
          <p:nvPr>
            <p:extLst>
              <p:ext uri="{D42A27DB-BD31-4B8C-83A1-F6EECF244321}">
                <p14:modId xmlns:p14="http://schemas.microsoft.com/office/powerpoint/2010/main" val="3423209082"/>
              </p:ext>
            </p:extLst>
          </p:nvPr>
        </p:nvGraphicFramePr>
        <p:xfrm>
          <a:off x="5300648" y="2438788"/>
          <a:ext cx="5837828" cy="2382520"/>
        </p:xfrm>
        <a:graphic>
          <a:graphicData uri="http://schemas.openxmlformats.org/drawingml/2006/table">
            <a:tbl>
              <a:tblPr firstRow="1" bandRow="1">
                <a:tableStyleId>{7E9639D4-E3E2-4D34-9284-5A2195B3D0D7}</a:tableStyleId>
              </a:tblPr>
              <a:tblGrid>
                <a:gridCol w="3924617">
                  <a:extLst>
                    <a:ext uri="{9D8B030D-6E8A-4147-A177-3AD203B41FA5}">
                      <a16:colId xmlns:a16="http://schemas.microsoft.com/office/drawing/2014/main" val="1863588584"/>
                    </a:ext>
                  </a:extLst>
                </a:gridCol>
                <a:gridCol w="1913211">
                  <a:extLst>
                    <a:ext uri="{9D8B030D-6E8A-4147-A177-3AD203B41FA5}">
                      <a16:colId xmlns:a16="http://schemas.microsoft.com/office/drawing/2014/main" val="1197370064"/>
                    </a:ext>
                  </a:extLst>
                </a:gridCol>
              </a:tblGrid>
              <a:tr h="370840">
                <a:tc>
                  <a:txBody>
                    <a:bodyPr/>
                    <a:lstStyle/>
                    <a:p>
                      <a:pPr algn="ctr"/>
                      <a:r>
                        <a:rPr lang="en-US" sz="1600" dirty="0">
                          <a:solidFill>
                            <a:schemeClr val="tx1"/>
                          </a:solidFill>
                        </a:rPr>
                        <a:t>Model/Metric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algn="ctr"/>
                      <a:r>
                        <a:rPr lang="en-US" sz="1600" dirty="0">
                          <a:solidFill>
                            <a:schemeClr val="tx1"/>
                          </a:solidFill>
                        </a:rPr>
                        <a:t>Recall@0.99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extLst>
                  <a:ext uri="{0D108BD9-81ED-4DB2-BD59-A6C34878D82A}">
                    <a16:rowId xmlns:a16="http://schemas.microsoft.com/office/drawing/2014/main" val="2259509712"/>
                  </a:ext>
                </a:extLst>
              </a:tr>
              <a:tr h="276405">
                <a:tc>
                  <a:txBody>
                    <a:bodyPr/>
                    <a:lstStyle/>
                    <a:p>
                      <a:pPr lvl="1" algn="ctr"/>
                      <a:r>
                        <a:rPr lang="en-US" sz="1600" dirty="0" err="1">
                          <a:solidFill>
                            <a:srgbClr val="C00000"/>
                          </a:solidFill>
                        </a:rPr>
                        <a:t>Robovetter</a:t>
                      </a:r>
                      <a:r>
                        <a:rPr lang="en-US" sz="1600" dirty="0"/>
                        <a:t> [Coughlin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0.000</a:t>
                      </a:r>
                      <a:r>
                        <a:rPr lang="en-US" sz="1600" baseline="30000" dirty="0"/>
                        <a:t>*</a:t>
                      </a:r>
                      <a:endParaRPr lang="en-US" sz="16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484682"/>
                  </a:ext>
                </a:extLst>
              </a:tr>
              <a:tr h="135729">
                <a:tc>
                  <a:txBody>
                    <a:bodyPr/>
                    <a:lstStyle/>
                    <a:p>
                      <a:pPr algn="ctr"/>
                      <a:r>
                        <a:rPr lang="en-US" sz="1600" dirty="0" err="1">
                          <a:solidFill>
                            <a:srgbClr val="C00000"/>
                          </a:solidFill>
                        </a:rPr>
                        <a:t>AstroNet</a:t>
                      </a:r>
                      <a:r>
                        <a:rPr lang="en-US" sz="1600" dirty="0"/>
                        <a:t> [</a:t>
                      </a:r>
                      <a:r>
                        <a:rPr lang="en-US" sz="1600" dirty="0" err="1"/>
                        <a:t>Shallue</a:t>
                      </a:r>
                      <a:r>
                        <a:rPr lang="en-US" sz="1600" dirty="0"/>
                        <a:t> &amp; Vanderburg 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0.001</a:t>
                      </a:r>
                      <a:r>
                        <a:rPr lang="en-US" sz="1600" baseline="30000" dirty="0">
                          <a:solidFill>
                            <a:schemeClr val="tx1"/>
                          </a:solidFill>
                        </a:rPr>
                        <a:t>**</a:t>
                      </a: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121268"/>
                  </a:ext>
                </a:extLst>
              </a:tr>
              <a:tr h="194344">
                <a:tc>
                  <a:txBody>
                    <a:bodyPr/>
                    <a:lstStyle/>
                    <a:p>
                      <a:pPr algn="ctr"/>
                      <a:r>
                        <a:rPr lang="en-US" sz="1600" dirty="0" err="1">
                          <a:solidFill>
                            <a:srgbClr val="C00000"/>
                          </a:solidFill>
                        </a:rPr>
                        <a:t>ExoNet</a:t>
                      </a:r>
                      <a:r>
                        <a:rPr lang="en-US" sz="1600" dirty="0"/>
                        <a:t> [</a:t>
                      </a:r>
                      <a:r>
                        <a:rPr lang="en-US" sz="1600" dirty="0" err="1"/>
                        <a:t>Ansdell</a:t>
                      </a:r>
                      <a:r>
                        <a:rPr lang="en-US" sz="1600" dirty="0"/>
                        <a:t> et. al. 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0.506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8880962"/>
                  </a:ext>
                </a:extLst>
              </a:tr>
              <a:tr h="0">
                <a:tc>
                  <a:txBody>
                    <a:bodyPr/>
                    <a:lstStyle/>
                    <a:p>
                      <a:pPr lvl="1" algn="ctr"/>
                      <a:r>
                        <a:rPr lang="en-US" sz="1600" dirty="0">
                          <a:solidFill>
                            <a:srgbClr val="C00000"/>
                          </a:solidFill>
                        </a:rPr>
                        <a:t>GPC</a:t>
                      </a:r>
                      <a:r>
                        <a:rPr lang="en-US" sz="1600" dirty="0"/>
                        <a:t> [Armstrong et. al. 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rgbClr val="FF0000"/>
                          </a:solidFill>
                        </a:rPr>
                        <a:t>0.763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7808808"/>
                  </a:ext>
                </a:extLst>
              </a:tr>
              <a:tr h="276405">
                <a:tc>
                  <a:txBody>
                    <a:bodyPr/>
                    <a:lstStyle/>
                    <a:p>
                      <a:pPr algn="ctr"/>
                      <a:r>
                        <a:rPr lang="en-US" sz="1600" dirty="0">
                          <a:solidFill>
                            <a:srgbClr val="C00000"/>
                          </a:solidFill>
                        </a:rPr>
                        <a:t>RFC</a:t>
                      </a:r>
                      <a:r>
                        <a:rPr lang="en-US" sz="1600" dirty="0"/>
                        <a:t> [Armstrong et. al. 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0.677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372049"/>
                  </a:ext>
                </a:extLst>
              </a:tr>
              <a:tr h="311575">
                <a:tc>
                  <a:txBody>
                    <a:bodyPr/>
                    <a:lstStyle/>
                    <a:p>
                      <a:pPr algn="ctr"/>
                      <a:r>
                        <a:rPr lang="en-US" sz="1600" dirty="0" err="1">
                          <a:solidFill>
                            <a:srgbClr val="C00000"/>
                          </a:solidFill>
                        </a:rPr>
                        <a:t>ExoMiner</a:t>
                      </a:r>
                      <a:r>
                        <a:rPr lang="en-US" sz="1600" dirty="0"/>
                        <a:t> [</a:t>
                      </a:r>
                      <a:r>
                        <a:rPr lang="en-US" sz="1600" dirty="0" err="1"/>
                        <a:t>Valizadegan</a:t>
                      </a:r>
                      <a:r>
                        <a:rPr lang="en-US" sz="1600" dirty="0"/>
                        <a:t> et. al.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b="1" dirty="0">
                          <a:solidFill>
                            <a:srgbClr val="C00000"/>
                          </a:solidFill>
                        </a:rPr>
                        <a:t>0.936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148264"/>
                  </a:ext>
                </a:extLst>
              </a:tr>
            </a:tbl>
          </a:graphicData>
        </a:graphic>
      </p:graphicFrame>
      <p:sp>
        <p:nvSpPr>
          <p:cNvPr id="5" name="TextBox 4">
            <a:extLst>
              <a:ext uri="{FF2B5EF4-FFF2-40B4-BE49-F238E27FC236}">
                <a16:creationId xmlns:a16="http://schemas.microsoft.com/office/drawing/2014/main" id="{1F108EE5-BE29-A536-6944-528CC070A404}"/>
              </a:ext>
            </a:extLst>
          </p:cNvPr>
          <p:cNvSpPr txBox="1"/>
          <p:nvPr/>
        </p:nvSpPr>
        <p:spPr>
          <a:xfrm>
            <a:off x="5300648" y="4943488"/>
            <a:ext cx="5992192" cy="461665"/>
          </a:xfrm>
          <a:prstGeom prst="rect">
            <a:avLst/>
          </a:prstGeom>
          <a:noFill/>
        </p:spPr>
        <p:txBody>
          <a:bodyPr wrap="square" rtlCol="0">
            <a:spAutoFit/>
          </a:bodyPr>
          <a:lstStyle/>
          <a:p>
            <a:r>
              <a:rPr lang="en-US" sz="1200" dirty="0"/>
              <a:t>* </a:t>
            </a:r>
            <a:r>
              <a:rPr lang="en-US" sz="1200" dirty="0" err="1"/>
              <a:t>Robovetter</a:t>
            </a:r>
            <a:r>
              <a:rPr lang="en-US" sz="1200" dirty="0"/>
              <a:t> assigns a score of 1.0 to 1312 TCEs from which there are 44 non-PCs</a:t>
            </a:r>
          </a:p>
          <a:p>
            <a:r>
              <a:rPr lang="en-US" sz="1200" dirty="0"/>
              <a:t>** </a:t>
            </a:r>
            <a:r>
              <a:rPr lang="en-US" sz="1200"/>
              <a:t>There exist </a:t>
            </a:r>
            <a:r>
              <a:rPr lang="en-US" sz="1200" dirty="0"/>
              <a:t>false positives with very high </a:t>
            </a:r>
            <a:r>
              <a:rPr lang="en-US" sz="1200" dirty="0" err="1"/>
              <a:t>AstroNet</a:t>
            </a:r>
            <a:r>
              <a:rPr lang="en-US" sz="1200" dirty="0"/>
              <a:t> scores </a:t>
            </a:r>
          </a:p>
        </p:txBody>
      </p:sp>
      <p:sp>
        <p:nvSpPr>
          <p:cNvPr id="13" name="TextBox 12">
            <a:extLst>
              <a:ext uri="{FF2B5EF4-FFF2-40B4-BE49-F238E27FC236}">
                <a16:creationId xmlns:a16="http://schemas.microsoft.com/office/drawing/2014/main" id="{6A84D189-7037-35F2-89EC-33EB81BA4C0D}"/>
              </a:ext>
            </a:extLst>
          </p:cNvPr>
          <p:cNvSpPr txBox="1"/>
          <p:nvPr/>
        </p:nvSpPr>
        <p:spPr>
          <a:xfrm>
            <a:off x="1736674" y="1645425"/>
            <a:ext cx="2354680" cy="338554"/>
          </a:xfrm>
          <a:prstGeom prst="rect">
            <a:avLst/>
          </a:prstGeom>
          <a:noFill/>
        </p:spPr>
        <p:txBody>
          <a:bodyPr wrap="square" rtlCol="0">
            <a:spAutoFit/>
          </a:bodyPr>
          <a:lstStyle/>
          <a:p>
            <a:r>
              <a:rPr lang="en-US" sz="1600" dirty="0"/>
              <a:t>Precision Recall Curve</a:t>
            </a:r>
          </a:p>
        </p:txBody>
      </p:sp>
    </p:spTree>
    <p:extLst>
      <p:ext uri="{BB962C8B-B14F-4D97-AF65-F5344CB8AC3E}">
        <p14:creationId xmlns:p14="http://schemas.microsoft.com/office/powerpoint/2010/main" val="17490370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3600" dirty="0"/>
              <a:t>Results (</a:t>
            </a:r>
            <a:r>
              <a:rPr lang="en-US" sz="3600" dirty="0" err="1"/>
              <a:t>Precision@k</a:t>
            </a:r>
            <a:r>
              <a:rPr lang="en-US" sz="3600" dirty="0"/>
              <a:t>)</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28</a:t>
            </a:fld>
            <a:endParaRPr lang="en-US" dirty="0"/>
          </a:p>
        </p:txBody>
      </p:sp>
      <p:pic>
        <p:nvPicPr>
          <p:cNvPr id="10" name="Picture 9">
            <a:extLst>
              <a:ext uri="{FF2B5EF4-FFF2-40B4-BE49-F238E27FC236}">
                <a16:creationId xmlns:a16="http://schemas.microsoft.com/office/drawing/2014/main" id="{99A73A75-E604-8A4C-A3DD-642CED96D549}"/>
              </a:ext>
            </a:extLst>
          </p:cNvPr>
          <p:cNvPicPr>
            <a:picLocks noChangeAspect="1"/>
          </p:cNvPicPr>
          <p:nvPr/>
        </p:nvPicPr>
        <p:blipFill>
          <a:blip r:embed="rId2"/>
          <a:stretch>
            <a:fillRect/>
          </a:stretch>
        </p:blipFill>
        <p:spPr>
          <a:xfrm>
            <a:off x="0" y="1124143"/>
            <a:ext cx="7639619" cy="5733857"/>
          </a:xfrm>
          <a:prstGeom prst="rect">
            <a:avLst/>
          </a:prstGeom>
        </p:spPr>
      </p:pic>
      <p:sp>
        <p:nvSpPr>
          <p:cNvPr id="3" name="TextBox 2">
            <a:extLst>
              <a:ext uri="{FF2B5EF4-FFF2-40B4-BE49-F238E27FC236}">
                <a16:creationId xmlns:a16="http://schemas.microsoft.com/office/drawing/2014/main" id="{D4FED4B4-28E2-3D49-8B04-DE28387856FD}"/>
              </a:ext>
            </a:extLst>
          </p:cNvPr>
          <p:cNvSpPr txBox="1"/>
          <p:nvPr/>
        </p:nvSpPr>
        <p:spPr>
          <a:xfrm>
            <a:off x="6959360" y="2078772"/>
            <a:ext cx="4333480" cy="4247317"/>
          </a:xfrm>
          <a:prstGeom prst="rect">
            <a:avLst/>
          </a:prstGeom>
          <a:noFill/>
        </p:spPr>
        <p:txBody>
          <a:bodyPr wrap="square" rtlCol="0">
            <a:spAutoFit/>
          </a:bodyPr>
          <a:lstStyle/>
          <a:p>
            <a:pPr marL="342900" indent="-342900">
              <a:buFont typeface="Arial" panose="020B0604020202020204" pitchFamily="34" charset="0"/>
              <a:buChar char="•"/>
            </a:pPr>
            <a:r>
              <a:rPr lang="en-US" dirty="0" err="1"/>
              <a:t>Precision@k</a:t>
            </a:r>
            <a:r>
              <a:rPr lang="en-US" dirty="0"/>
              <a:t> is the percentage of Exoplanets on the top k signals ranked by a model.</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t>ExoMiner</a:t>
            </a:r>
            <a:r>
              <a:rPr lang="en-US" dirty="0"/>
              <a:t> is very reliable in putting </a:t>
            </a:r>
            <a:r>
              <a:rPr lang="en-US" dirty="0" err="1"/>
              <a:t>exoplanats</a:t>
            </a:r>
            <a:r>
              <a:rPr lang="en-US" dirty="0"/>
              <a:t> on the top, unlike the existing classifiers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err="1">
                <a:solidFill>
                  <a:srgbClr val="C00000"/>
                </a:solidFill>
              </a:rPr>
              <a:t>ExoMiner</a:t>
            </a:r>
            <a:r>
              <a:rPr lang="en-US" dirty="0"/>
              <a:t> is much </a:t>
            </a:r>
            <a:r>
              <a:rPr lang="en-US" dirty="0">
                <a:solidFill>
                  <a:srgbClr val="C00000"/>
                </a:solidFill>
              </a:rPr>
              <a:t>better</a:t>
            </a:r>
            <a:r>
              <a:rPr lang="en-US" dirty="0"/>
              <a:t> than existing classifiers for </a:t>
            </a:r>
            <a:r>
              <a:rPr lang="en-US" dirty="0">
                <a:solidFill>
                  <a:srgbClr val="C00000"/>
                </a:solidFill>
              </a:rPr>
              <a:t>ranking</a:t>
            </a:r>
            <a:r>
              <a:rPr lang="en-US" dirty="0"/>
              <a:t> transit signals.</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r>
              <a:rPr lang="en-US" dirty="0"/>
              <a:t>Models with better rankings are more useful for follow up studies and aiding domain experts.</a:t>
            </a:r>
          </a:p>
        </p:txBody>
      </p:sp>
      <p:sp>
        <p:nvSpPr>
          <p:cNvPr id="4" name="TextBox 3">
            <a:extLst>
              <a:ext uri="{FF2B5EF4-FFF2-40B4-BE49-F238E27FC236}">
                <a16:creationId xmlns:a16="http://schemas.microsoft.com/office/drawing/2014/main" id="{CCEDD56C-319B-027E-C0A0-0AA369AE56C5}"/>
              </a:ext>
            </a:extLst>
          </p:cNvPr>
          <p:cNvSpPr txBox="1"/>
          <p:nvPr/>
        </p:nvSpPr>
        <p:spPr>
          <a:xfrm>
            <a:off x="2561291" y="1489140"/>
            <a:ext cx="2517036" cy="369332"/>
          </a:xfrm>
          <a:prstGeom prst="rect">
            <a:avLst/>
          </a:prstGeom>
          <a:noFill/>
        </p:spPr>
        <p:txBody>
          <a:bodyPr wrap="none" rtlCol="0">
            <a:spAutoFit/>
          </a:bodyPr>
          <a:lstStyle/>
          <a:p>
            <a:r>
              <a:rPr lang="en-US" dirty="0"/>
              <a:t>Ranking Performance</a:t>
            </a:r>
          </a:p>
        </p:txBody>
      </p:sp>
      <p:sp>
        <p:nvSpPr>
          <p:cNvPr id="5" name="Oval 4">
            <a:extLst>
              <a:ext uri="{FF2B5EF4-FFF2-40B4-BE49-F238E27FC236}">
                <a16:creationId xmlns:a16="http://schemas.microsoft.com/office/drawing/2014/main" id="{B31D277C-8275-205F-1260-C792F49002FB}"/>
              </a:ext>
            </a:extLst>
          </p:cNvPr>
          <p:cNvSpPr/>
          <p:nvPr/>
        </p:nvSpPr>
        <p:spPr>
          <a:xfrm>
            <a:off x="1646891" y="1810323"/>
            <a:ext cx="443807" cy="369332"/>
          </a:xfrm>
          <a:prstGeom prst="ellipse">
            <a:avLst/>
          </a:prstGeom>
          <a:no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a:extLst>
              <a:ext uri="{FF2B5EF4-FFF2-40B4-BE49-F238E27FC236}">
                <a16:creationId xmlns:a16="http://schemas.microsoft.com/office/drawing/2014/main" id="{76DB6E5F-6D88-759A-B4CA-010F9FEAEA1A}"/>
              </a:ext>
            </a:extLst>
          </p:cNvPr>
          <p:cNvSpPr/>
          <p:nvPr/>
        </p:nvSpPr>
        <p:spPr>
          <a:xfrm>
            <a:off x="3016418" y="1820870"/>
            <a:ext cx="443807" cy="369332"/>
          </a:xfrm>
          <a:prstGeom prst="ellipse">
            <a:avLst/>
          </a:prstGeom>
          <a:noFill/>
          <a:ln w="25400">
            <a:solidFill>
              <a:srgbClr val="C0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64487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94292"/>
            <a:ext cx="9350528" cy="760784"/>
          </a:xfrm>
        </p:spPr>
        <p:txBody>
          <a:bodyPr>
            <a:normAutofit/>
          </a:bodyPr>
          <a:lstStyle/>
          <a:p>
            <a:r>
              <a:rPr lang="en-US" sz="3600" dirty="0"/>
              <a:t>Summary of Existing Classifiers</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29</a:t>
            </a:fld>
            <a:endParaRPr lang="en-US" dirty="0"/>
          </a:p>
        </p:txBody>
      </p:sp>
      <p:pic>
        <p:nvPicPr>
          <p:cNvPr id="11" name="Picture 10" descr="Table&#10;&#10;Description automatically generated">
            <a:extLst>
              <a:ext uri="{FF2B5EF4-FFF2-40B4-BE49-F238E27FC236}">
                <a16:creationId xmlns:a16="http://schemas.microsoft.com/office/drawing/2014/main" id="{5F4A37E5-DC8D-9541-9FBE-C1EAADBC029A}"/>
              </a:ext>
            </a:extLst>
          </p:cNvPr>
          <p:cNvPicPr>
            <a:picLocks noChangeAspect="1"/>
          </p:cNvPicPr>
          <p:nvPr/>
        </p:nvPicPr>
        <p:blipFill>
          <a:blip r:embed="rId2"/>
          <a:stretch>
            <a:fillRect/>
          </a:stretch>
        </p:blipFill>
        <p:spPr>
          <a:xfrm>
            <a:off x="150740" y="1195850"/>
            <a:ext cx="11142100" cy="4731276"/>
          </a:xfrm>
          <a:prstGeom prst="rect">
            <a:avLst/>
          </a:prstGeom>
        </p:spPr>
      </p:pic>
      <p:sp>
        <p:nvSpPr>
          <p:cNvPr id="3" name="TextBox 2">
            <a:extLst>
              <a:ext uri="{FF2B5EF4-FFF2-40B4-BE49-F238E27FC236}">
                <a16:creationId xmlns:a16="http://schemas.microsoft.com/office/drawing/2014/main" id="{601C4659-6497-2168-11A6-032A86C487AB}"/>
              </a:ext>
            </a:extLst>
          </p:cNvPr>
          <p:cNvSpPr txBox="1"/>
          <p:nvPr/>
        </p:nvSpPr>
        <p:spPr>
          <a:xfrm>
            <a:off x="434682" y="6021764"/>
            <a:ext cx="10574216" cy="523220"/>
          </a:xfrm>
          <a:prstGeom prst="rect">
            <a:avLst/>
          </a:prstGeom>
          <a:noFill/>
        </p:spPr>
        <p:txBody>
          <a:bodyPr wrap="square" rtlCol="0">
            <a:spAutoFit/>
          </a:bodyPr>
          <a:lstStyle/>
          <a:p>
            <a:pPr marL="285750" indent="-285750">
              <a:buFont typeface="Arial" panose="020B0604020202020204" pitchFamily="34" charset="0"/>
              <a:buChar char="•"/>
            </a:pPr>
            <a:r>
              <a:rPr lang="en-US" sz="1400" dirty="0">
                <a:solidFill>
                  <a:srgbClr val="C00000"/>
                </a:solidFill>
              </a:rPr>
              <a:t>Deep Neural Networks</a:t>
            </a:r>
            <a:r>
              <a:rPr lang="en-US" sz="1400" dirty="0"/>
              <a:t> are </a:t>
            </a:r>
            <a:r>
              <a:rPr lang="en-US" sz="1400" dirty="0">
                <a:solidFill>
                  <a:srgbClr val="C00000"/>
                </a:solidFill>
              </a:rPr>
              <a:t>highly flexible</a:t>
            </a:r>
            <a:r>
              <a:rPr lang="en-US" sz="1400" dirty="0"/>
              <a:t>; able to process various types of diagnostic tests available in DV reports</a:t>
            </a:r>
          </a:p>
          <a:p>
            <a:pPr marL="285750" indent="-285750">
              <a:buFont typeface="Arial" panose="020B0604020202020204" pitchFamily="34" charset="0"/>
              <a:buChar char="•"/>
            </a:pPr>
            <a:r>
              <a:rPr lang="en-US" sz="1400" dirty="0"/>
              <a:t>Lack of representative data as input </a:t>
            </a:r>
            <a:r>
              <a:rPr lang="en-US" sz="1400" dirty="0">
                <a:sym typeface="Wingdings" pitchFamily="2" charset="2"/>
              </a:rPr>
              <a:t> </a:t>
            </a:r>
            <a:r>
              <a:rPr lang="en-US" sz="1400" dirty="0"/>
              <a:t>Poor performance of existing deep learning models</a:t>
            </a:r>
          </a:p>
        </p:txBody>
      </p:sp>
    </p:spTree>
    <p:extLst>
      <p:ext uri="{BB962C8B-B14F-4D97-AF65-F5344CB8AC3E}">
        <p14:creationId xmlns:p14="http://schemas.microsoft.com/office/powerpoint/2010/main" val="404765703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3</a:t>
            </a:fld>
            <a:endParaRPr lang="en-US" dirty="0"/>
          </a:p>
        </p:txBody>
      </p:sp>
      <p:pic>
        <p:nvPicPr>
          <p:cNvPr id="3" name="Picture 2">
            <a:extLst>
              <a:ext uri="{FF2B5EF4-FFF2-40B4-BE49-F238E27FC236}">
                <a16:creationId xmlns:a16="http://schemas.microsoft.com/office/drawing/2014/main" id="{FB19128A-9761-8B43-9BC6-B129059EB266}"/>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039693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757" y="432190"/>
            <a:ext cx="9363102" cy="734329"/>
          </a:xfrm>
        </p:spPr>
        <p:txBody>
          <a:bodyPr>
            <a:normAutofit/>
          </a:bodyPr>
          <a:lstStyle/>
          <a:p>
            <a:r>
              <a:rPr lang="en-US" sz="3600" dirty="0"/>
              <a:t>Confirmation vs Validation</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30</a:t>
            </a:fld>
            <a:endParaRPr lang="en-US" dirty="0"/>
          </a:p>
        </p:txBody>
      </p:sp>
      <p:sp>
        <p:nvSpPr>
          <p:cNvPr id="7" name="TextBox 6">
            <a:extLst>
              <a:ext uri="{FF2B5EF4-FFF2-40B4-BE49-F238E27FC236}">
                <a16:creationId xmlns:a16="http://schemas.microsoft.com/office/drawing/2014/main" id="{17372F9F-DB57-AD4F-AAB3-21A2775827E0}"/>
              </a:ext>
            </a:extLst>
          </p:cNvPr>
          <p:cNvSpPr txBox="1"/>
          <p:nvPr/>
        </p:nvSpPr>
        <p:spPr>
          <a:xfrm>
            <a:off x="774620" y="1437496"/>
            <a:ext cx="9660298"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solidFill>
                  <a:srgbClr val="C00000"/>
                </a:solidFill>
              </a:rPr>
              <a:t>Confirmation: </a:t>
            </a:r>
            <a:r>
              <a:rPr lang="en-US" sz="2400" dirty="0"/>
              <a:t>Using follow up studies/observations </a:t>
            </a:r>
            <a:r>
              <a:rPr lang="en-US" sz="2400" dirty="0">
                <a:solidFill>
                  <a:srgbClr val="C00000"/>
                </a:solidFill>
              </a:rPr>
              <a:t>confirming</a:t>
            </a:r>
            <a:r>
              <a:rPr lang="en-US" sz="2400" dirty="0"/>
              <a:t> that the transit signal is not a FP</a:t>
            </a:r>
          </a:p>
          <a:p>
            <a:pPr marL="742950" lvl="1" indent="-285750">
              <a:buFont typeface="Arial" panose="020B0604020202020204" pitchFamily="34" charset="0"/>
              <a:buChar char="•"/>
            </a:pPr>
            <a:r>
              <a:rPr lang="en-US" sz="2400" dirty="0"/>
              <a:t>E.g., by rejecting Eclipsing binaries (EBs) or background EBs using telescope observations.</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solidFill>
                  <a:srgbClr val="C00000"/>
                </a:solidFill>
              </a:rPr>
              <a:t>Validation: </a:t>
            </a:r>
            <a:r>
              <a:rPr lang="en-US" sz="2400" dirty="0"/>
              <a:t>Statistically showing that the FP probability of transit signal is very slim. </a:t>
            </a:r>
          </a:p>
          <a:p>
            <a:pPr marL="742950" lvl="1" indent="-285750">
              <a:buFont typeface="Arial" panose="020B0604020202020204" pitchFamily="34" charset="0"/>
              <a:buChar char="•"/>
            </a:pPr>
            <a:r>
              <a:rPr lang="en-US" sz="2400" dirty="0"/>
              <a:t>A model to calculate the posterior is developed;</a:t>
            </a:r>
          </a:p>
          <a:p>
            <a:pPr marL="742950" lvl="1" indent="-285750">
              <a:buFont typeface="Arial" panose="020B0604020202020204" pitchFamily="34" charset="0"/>
              <a:buChar char="•"/>
            </a:pPr>
            <a:r>
              <a:rPr lang="en-US" sz="2400" dirty="0"/>
              <a:t>If </a:t>
            </a:r>
            <a:r>
              <a:rPr lang="en-US" sz="2400" dirty="0">
                <a:solidFill>
                  <a:srgbClr val="C00000"/>
                </a:solidFill>
              </a:rPr>
              <a:t>FP probability of exoplanet is low enough </a:t>
            </a:r>
            <a:r>
              <a:rPr lang="en-US" sz="2400" dirty="0"/>
              <a:t>(usually </a:t>
            </a:r>
            <a:r>
              <a:rPr lang="en-US" sz="2400" dirty="0">
                <a:solidFill>
                  <a:srgbClr val="C00000"/>
                </a:solidFill>
              </a:rPr>
              <a:t>&lt; 0.01</a:t>
            </a:r>
            <a:r>
              <a:rPr lang="en-US" sz="2400" dirty="0"/>
              <a:t>), the transit signal is Exoplanet;</a:t>
            </a:r>
          </a:p>
          <a:p>
            <a:pPr marL="742950" lvl="1" indent="-285750">
              <a:buFont typeface="Arial" panose="020B0604020202020204" pitchFamily="34" charset="0"/>
              <a:buChar char="•"/>
            </a:pPr>
            <a:r>
              <a:rPr lang="en-US" sz="2400" dirty="0">
                <a:solidFill>
                  <a:srgbClr val="C00000"/>
                </a:solidFill>
              </a:rPr>
              <a:t>High Precision</a:t>
            </a:r>
            <a:r>
              <a:rPr lang="en-US" sz="2400" dirty="0"/>
              <a:t> (</a:t>
            </a:r>
            <a:r>
              <a:rPr lang="en-US" sz="2400" dirty="0" err="1"/>
              <a:t>w.r.t.</a:t>
            </a:r>
            <a:r>
              <a:rPr lang="en-US" sz="2400" dirty="0"/>
              <a:t> exoplanet class) of such statistical models is critical.</a:t>
            </a:r>
          </a:p>
        </p:txBody>
      </p:sp>
    </p:spTree>
    <p:extLst>
      <p:ext uri="{BB962C8B-B14F-4D97-AF65-F5344CB8AC3E}">
        <p14:creationId xmlns:p14="http://schemas.microsoft.com/office/powerpoint/2010/main" val="15125984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31</a:t>
            </a:fld>
            <a:endParaRPr lang="en-US" dirty="0"/>
          </a:p>
        </p:txBody>
      </p:sp>
      <p:sp>
        <p:nvSpPr>
          <p:cNvPr id="7" name="TextBox 6">
            <a:extLst>
              <a:ext uri="{FF2B5EF4-FFF2-40B4-BE49-F238E27FC236}">
                <a16:creationId xmlns:a16="http://schemas.microsoft.com/office/drawing/2014/main" id="{17372F9F-DB57-AD4F-AAB3-21A2775827E0}"/>
              </a:ext>
            </a:extLst>
          </p:cNvPr>
          <p:cNvSpPr txBox="1"/>
          <p:nvPr/>
        </p:nvSpPr>
        <p:spPr>
          <a:xfrm>
            <a:off x="774620" y="1437496"/>
            <a:ext cx="9660298" cy="4524315"/>
          </a:xfrm>
          <a:prstGeom prst="rect">
            <a:avLst/>
          </a:prstGeom>
          <a:noFill/>
        </p:spPr>
        <p:txBody>
          <a:bodyPr wrap="square" rtlCol="0">
            <a:spAutoFit/>
          </a:bodyPr>
          <a:lstStyle/>
          <a:p>
            <a:pPr marL="285750" indent="-285750">
              <a:buFont typeface="Arial" panose="020B0604020202020204" pitchFamily="34" charset="0"/>
              <a:buChar char="•"/>
            </a:pPr>
            <a:r>
              <a:rPr lang="en-US" sz="2400" dirty="0"/>
              <a:t>Domain Experts concerns</a:t>
            </a:r>
          </a:p>
          <a:p>
            <a:pPr marL="914400" lvl="1" indent="-457200">
              <a:buFont typeface="+mj-lt"/>
              <a:buAutoNum type="arabicPeriod"/>
            </a:pPr>
            <a:r>
              <a:rPr lang="en-US" sz="2400" dirty="0">
                <a:solidFill>
                  <a:srgbClr val="C00000"/>
                </a:solidFill>
              </a:rPr>
              <a:t>Size</a:t>
            </a:r>
            <a:r>
              <a:rPr lang="en-US" sz="2400" dirty="0"/>
              <a:t> of the training set is </a:t>
            </a:r>
            <a:r>
              <a:rPr lang="en-US" sz="2400" dirty="0">
                <a:solidFill>
                  <a:srgbClr val="C00000"/>
                </a:solidFill>
              </a:rPr>
              <a:t>not enough:</a:t>
            </a:r>
            <a:r>
              <a:rPr lang="en-US" sz="2400" dirty="0"/>
              <a:t> Data scenarios unseen to the model.</a:t>
            </a:r>
          </a:p>
          <a:p>
            <a:pPr marL="914400" lvl="1" indent="-457200">
              <a:buFont typeface="+mj-lt"/>
              <a:buAutoNum type="arabicPeriod"/>
            </a:pPr>
            <a:r>
              <a:rPr lang="en-US" sz="2400" dirty="0">
                <a:solidFill>
                  <a:srgbClr val="C00000"/>
                </a:solidFill>
              </a:rPr>
              <a:t>Label noise</a:t>
            </a:r>
            <a:r>
              <a:rPr lang="en-US" sz="2400" dirty="0"/>
              <a:t> could lead to </a:t>
            </a:r>
            <a:r>
              <a:rPr lang="en-US" sz="2400" dirty="0">
                <a:solidFill>
                  <a:srgbClr val="C00000"/>
                </a:solidFill>
              </a:rPr>
              <a:t>incorrect validation.</a:t>
            </a:r>
            <a:r>
              <a:rPr lang="en-US" sz="2400" dirty="0"/>
              <a:t> </a:t>
            </a:r>
          </a:p>
          <a:p>
            <a:pPr marL="914400" lvl="1" indent="-457200">
              <a:buFont typeface="+mj-lt"/>
              <a:buAutoNum type="arabicPeriod"/>
            </a:pPr>
            <a:r>
              <a:rPr lang="en-US" sz="2400" dirty="0"/>
              <a:t>A </a:t>
            </a:r>
            <a:r>
              <a:rPr lang="en-US" sz="2400" dirty="0">
                <a:solidFill>
                  <a:srgbClr val="C00000"/>
                </a:solidFill>
              </a:rPr>
              <a:t>need for outlier detection</a:t>
            </a:r>
            <a:r>
              <a:rPr lang="en-US" sz="2400" dirty="0"/>
              <a:t> to prevent unknown objects getting validated</a:t>
            </a:r>
          </a:p>
          <a:p>
            <a:pPr marL="914400" lvl="1" indent="-457200">
              <a:buFont typeface="+mj-lt"/>
              <a:buAutoNum type="arabicPeriod"/>
            </a:pPr>
            <a:r>
              <a:rPr lang="en-US" sz="2400" dirty="0">
                <a:solidFill>
                  <a:srgbClr val="C00000"/>
                </a:solidFill>
              </a:rPr>
              <a:t>Model calibration</a:t>
            </a:r>
            <a:r>
              <a:rPr lang="en-US" sz="2400" dirty="0"/>
              <a:t> is required to obtain probability scores.</a:t>
            </a:r>
          </a:p>
          <a:p>
            <a:pPr marL="914400" lvl="1" indent="-457200">
              <a:buFont typeface="+mj-lt"/>
              <a:buAutoNum type="arabicPeriod"/>
            </a:pPr>
            <a:endParaRPr lang="en-US" sz="2400" dirty="0"/>
          </a:p>
          <a:p>
            <a:pPr marL="342900" indent="-342900">
              <a:buFont typeface="Arial" panose="020B0604020202020204" pitchFamily="34" charset="0"/>
              <a:buChar char="•"/>
            </a:pPr>
            <a:r>
              <a:rPr lang="en-US" sz="2400" dirty="0"/>
              <a:t>These are </a:t>
            </a:r>
            <a:r>
              <a:rPr lang="en-US" sz="2400" dirty="0">
                <a:solidFill>
                  <a:srgbClr val="C00000"/>
                </a:solidFill>
              </a:rPr>
              <a:t>well-studied topics in ML</a:t>
            </a:r>
            <a:r>
              <a:rPr lang="en-US" sz="2400" dirty="0"/>
              <a:t>. </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However, we </a:t>
            </a:r>
            <a:r>
              <a:rPr lang="en-US" sz="2400" dirty="0">
                <a:solidFill>
                  <a:srgbClr val="C00000"/>
                </a:solidFill>
              </a:rPr>
              <a:t>needed to convince </a:t>
            </a:r>
            <a:r>
              <a:rPr lang="en-US" sz="2400" dirty="0"/>
              <a:t>the</a:t>
            </a:r>
            <a:r>
              <a:rPr lang="en-US" sz="2400" dirty="0">
                <a:solidFill>
                  <a:srgbClr val="C00000"/>
                </a:solidFill>
              </a:rPr>
              <a:t> domain experts</a:t>
            </a:r>
            <a:r>
              <a:rPr lang="en-US" sz="2400" dirty="0"/>
              <a:t>.</a:t>
            </a:r>
          </a:p>
          <a:p>
            <a:pPr marL="800100" lvl="1" indent="-342900">
              <a:buFont typeface="Arial" panose="020B0604020202020204" pitchFamily="34" charset="0"/>
              <a:buChar char="•"/>
            </a:pPr>
            <a:r>
              <a:rPr lang="en-US" sz="2400" dirty="0"/>
              <a:t>Subject of the next four slides.</a:t>
            </a:r>
          </a:p>
        </p:txBody>
      </p:sp>
      <p:sp>
        <p:nvSpPr>
          <p:cNvPr id="5" name="Title 1">
            <a:extLst>
              <a:ext uri="{FF2B5EF4-FFF2-40B4-BE49-F238E27FC236}">
                <a16:creationId xmlns:a16="http://schemas.microsoft.com/office/drawing/2014/main" id="{1A1CEF74-C9E7-B86E-D7EA-20D4F4236ADB}"/>
              </a:ext>
            </a:extLst>
          </p:cNvPr>
          <p:cNvSpPr txBox="1">
            <a:spLocks/>
          </p:cNvSpPr>
          <p:nvPr/>
        </p:nvSpPr>
        <p:spPr>
          <a:xfrm>
            <a:off x="1261872" y="389814"/>
            <a:ext cx="9363102" cy="7343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200" dirty="0" err="1"/>
              <a:t>ExoMiner</a:t>
            </a:r>
            <a:r>
              <a:rPr lang="en-US" sz="3200" dirty="0"/>
              <a:t> for Exoplanet Validation</a:t>
            </a:r>
          </a:p>
        </p:txBody>
      </p:sp>
    </p:spTree>
    <p:extLst>
      <p:ext uri="{BB962C8B-B14F-4D97-AF65-F5344CB8AC3E}">
        <p14:creationId xmlns:p14="http://schemas.microsoft.com/office/powerpoint/2010/main" val="17385451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0F595C8D-2D26-E54F-9482-31B7E176BC96}"/>
              </a:ext>
            </a:extLst>
          </p:cNvPr>
          <p:cNvPicPr>
            <a:picLocks noChangeAspect="1"/>
          </p:cNvPicPr>
          <p:nvPr/>
        </p:nvPicPr>
        <p:blipFill>
          <a:blip r:embed="rId2"/>
          <a:stretch>
            <a:fillRect/>
          </a:stretch>
        </p:blipFill>
        <p:spPr>
          <a:xfrm>
            <a:off x="7166924" y="1194758"/>
            <a:ext cx="3890544" cy="2920018"/>
          </a:xfrm>
          <a:prstGeom prst="rect">
            <a:avLst/>
          </a:prstGeom>
        </p:spPr>
      </p:pic>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32</a:t>
            </a:fld>
            <a:endParaRPr lang="en-US" dirty="0"/>
          </a:p>
        </p:txBody>
      </p:sp>
      <p:sp>
        <p:nvSpPr>
          <p:cNvPr id="13" name="TextBox 12">
            <a:extLst>
              <a:ext uri="{FF2B5EF4-FFF2-40B4-BE49-F238E27FC236}">
                <a16:creationId xmlns:a16="http://schemas.microsoft.com/office/drawing/2014/main" id="{0725A0B3-1E12-C54E-9BBC-53874ED5C4C3}"/>
              </a:ext>
            </a:extLst>
          </p:cNvPr>
          <p:cNvSpPr txBox="1"/>
          <p:nvPr/>
        </p:nvSpPr>
        <p:spPr>
          <a:xfrm>
            <a:off x="740651" y="1527500"/>
            <a:ext cx="6564077" cy="5016758"/>
          </a:xfrm>
          <a:prstGeom prst="rect">
            <a:avLst/>
          </a:prstGeom>
          <a:noFill/>
        </p:spPr>
        <p:txBody>
          <a:bodyPr wrap="square" rtlCol="0">
            <a:spAutoFit/>
          </a:bodyPr>
          <a:lstStyle/>
          <a:p>
            <a:r>
              <a:rPr lang="en-US" sz="2000" dirty="0">
                <a:solidFill>
                  <a:srgbClr val="C00000"/>
                </a:solidFill>
              </a:rPr>
              <a:t>Domain experts’ concern</a:t>
            </a:r>
            <a:r>
              <a:rPr lang="en-US" sz="2000" dirty="0"/>
              <a:t>: </a:t>
            </a:r>
          </a:p>
          <a:p>
            <a:pPr marL="342900" indent="-342900">
              <a:buFont typeface="Arial" panose="020B0604020202020204" pitchFamily="34" charset="0"/>
              <a:buChar char="•"/>
            </a:pPr>
            <a:r>
              <a:rPr lang="en-US" sz="2000" dirty="0"/>
              <a:t>Size of </a:t>
            </a:r>
            <a:r>
              <a:rPr lang="en-US" sz="2000" dirty="0">
                <a:solidFill>
                  <a:srgbClr val="C00000"/>
                </a:solidFill>
              </a:rPr>
              <a:t>data is not large</a:t>
            </a:r>
            <a:r>
              <a:rPr lang="en-US" sz="2000" dirty="0"/>
              <a:t> enough. </a:t>
            </a:r>
          </a:p>
          <a:p>
            <a:pPr marL="342900" indent="-342900">
              <a:buFont typeface="Arial" panose="020B0604020202020204" pitchFamily="34" charset="0"/>
              <a:buChar char="•"/>
            </a:pPr>
            <a:r>
              <a:rPr lang="en-US" sz="2000" dirty="0"/>
              <a:t>There could exist </a:t>
            </a:r>
            <a:r>
              <a:rPr lang="en-US" sz="2000" dirty="0">
                <a:solidFill>
                  <a:srgbClr val="C00000"/>
                </a:solidFill>
              </a:rPr>
              <a:t>unknown scenarios</a:t>
            </a:r>
            <a:r>
              <a:rPr lang="en-US" sz="2000" dirty="0"/>
              <a:t>.</a:t>
            </a:r>
          </a:p>
          <a:p>
            <a:pPr marL="342900" indent="-342900">
              <a:buFont typeface="Arial" panose="020B0604020202020204" pitchFamily="34" charset="0"/>
              <a:buChar char="•"/>
            </a:pPr>
            <a:r>
              <a:rPr lang="en-US" sz="2000" dirty="0"/>
              <a:t>So, the classification result is not reliable.</a:t>
            </a:r>
          </a:p>
          <a:p>
            <a:pPr marL="342900" indent="-342900">
              <a:buFont typeface="Arial" panose="020B0604020202020204" pitchFamily="34" charset="0"/>
              <a:buChar char="•"/>
            </a:pPr>
            <a:endParaRPr lang="en-US" sz="2000" dirty="0"/>
          </a:p>
          <a:p>
            <a:r>
              <a:rPr lang="en-US" sz="2000" dirty="0">
                <a:solidFill>
                  <a:srgbClr val="C00000"/>
                </a:solidFill>
              </a:rPr>
              <a:t>Test</a:t>
            </a:r>
            <a:r>
              <a:rPr lang="en-US" sz="2000" dirty="0"/>
              <a:t>: </a:t>
            </a:r>
          </a:p>
          <a:p>
            <a:pPr marL="342900" indent="-342900">
              <a:buFont typeface="Arial" panose="020B0604020202020204" pitchFamily="34" charset="0"/>
              <a:buChar char="•"/>
            </a:pPr>
            <a:r>
              <a:rPr lang="en-US" sz="2000" dirty="0"/>
              <a:t>Study the </a:t>
            </a:r>
            <a:r>
              <a:rPr lang="en-US" sz="2000" dirty="0">
                <a:solidFill>
                  <a:srgbClr val="C00000"/>
                </a:solidFill>
              </a:rPr>
              <a:t>effect of training set size</a:t>
            </a:r>
            <a:r>
              <a:rPr lang="en-US" sz="2000" dirty="0"/>
              <a:t> on the performance (top figure) and confidence of the model (bottom figure) </a:t>
            </a:r>
          </a:p>
          <a:p>
            <a:endParaRPr lang="en-US" sz="2000" dirty="0"/>
          </a:p>
          <a:p>
            <a:r>
              <a:rPr lang="en-US" sz="2000" dirty="0">
                <a:solidFill>
                  <a:srgbClr val="C00000"/>
                </a:solidFill>
              </a:rPr>
              <a:t>Results</a:t>
            </a:r>
            <a:r>
              <a:rPr lang="en-US" sz="2000" dirty="0"/>
              <a:t>:</a:t>
            </a:r>
          </a:p>
          <a:p>
            <a:pPr marL="342900" indent="-342900">
              <a:buFont typeface="Arial" panose="020B0604020202020204" pitchFamily="34" charset="0"/>
              <a:buChar char="•"/>
            </a:pPr>
            <a:r>
              <a:rPr lang="en-US" sz="2000" dirty="0">
                <a:solidFill>
                  <a:srgbClr val="C00000"/>
                </a:solidFill>
              </a:rPr>
              <a:t>Stable performance</a:t>
            </a:r>
            <a:r>
              <a:rPr lang="en-US" sz="2000" dirty="0"/>
              <a:t> even with 5% of the training set</a:t>
            </a:r>
          </a:p>
          <a:p>
            <a:pPr marL="342900" indent="-342900">
              <a:buFont typeface="Arial" panose="020B0604020202020204" pitchFamily="34" charset="0"/>
              <a:buChar char="•"/>
            </a:pPr>
            <a:r>
              <a:rPr lang="en-US" sz="2000" dirty="0">
                <a:solidFill>
                  <a:srgbClr val="C00000"/>
                </a:solidFill>
              </a:rPr>
              <a:t>Decrease in confidence</a:t>
            </a:r>
            <a:r>
              <a:rPr lang="en-US" sz="2000" dirty="0"/>
              <a:t> with smaller size of training set (good property for validation)</a:t>
            </a:r>
          </a:p>
          <a:p>
            <a:pPr marL="800100" lvl="1" indent="-342900">
              <a:buFont typeface="Arial" panose="020B0604020202020204" pitchFamily="34" charset="0"/>
              <a:buChar char="•"/>
            </a:pPr>
            <a:r>
              <a:rPr lang="en-US" sz="2000" dirty="0"/>
              <a:t>Due to early stopping to prevent overfitting</a:t>
            </a:r>
          </a:p>
        </p:txBody>
      </p:sp>
      <p:cxnSp>
        <p:nvCxnSpPr>
          <p:cNvPr id="4" name="Straight Arrow Connector 3">
            <a:extLst>
              <a:ext uri="{FF2B5EF4-FFF2-40B4-BE49-F238E27FC236}">
                <a16:creationId xmlns:a16="http://schemas.microsoft.com/office/drawing/2014/main" id="{B19709F4-5FB9-689D-F202-6E2C06F1C102}"/>
              </a:ext>
            </a:extLst>
          </p:cNvPr>
          <p:cNvCxnSpPr>
            <a:cxnSpLocks/>
          </p:cNvCxnSpPr>
          <p:nvPr/>
        </p:nvCxnSpPr>
        <p:spPr>
          <a:xfrm flipH="1">
            <a:off x="7671079" y="3525912"/>
            <a:ext cx="2767099" cy="0"/>
          </a:xfrm>
          <a:prstGeom prst="straightConnector1">
            <a:avLst/>
          </a:prstGeom>
          <a:ln w="41275">
            <a:solidFill>
              <a:srgbClr val="C00000"/>
            </a:solidFill>
            <a:tailEnd type="arrow"/>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E0E46D39-18CA-0005-3837-A4743F4A9399}"/>
              </a:ext>
            </a:extLst>
          </p:cNvPr>
          <p:cNvSpPr txBox="1"/>
          <p:nvPr/>
        </p:nvSpPr>
        <p:spPr>
          <a:xfrm>
            <a:off x="7885878" y="3210468"/>
            <a:ext cx="2100255" cy="338554"/>
          </a:xfrm>
          <a:prstGeom prst="rect">
            <a:avLst/>
          </a:prstGeom>
          <a:noFill/>
        </p:spPr>
        <p:txBody>
          <a:bodyPr wrap="none" rtlCol="0">
            <a:spAutoFit/>
          </a:bodyPr>
          <a:lstStyle/>
          <a:p>
            <a:r>
              <a:rPr lang="en-US" sz="1600" dirty="0">
                <a:solidFill>
                  <a:srgbClr val="C00000"/>
                </a:solidFill>
              </a:rPr>
              <a:t>Smaller training set</a:t>
            </a:r>
          </a:p>
        </p:txBody>
      </p:sp>
      <p:pic>
        <p:nvPicPr>
          <p:cNvPr id="12" name="Picture 11">
            <a:extLst>
              <a:ext uri="{FF2B5EF4-FFF2-40B4-BE49-F238E27FC236}">
                <a16:creationId xmlns:a16="http://schemas.microsoft.com/office/drawing/2014/main" id="{CEF82DB0-D7D5-99FB-1429-B8C6A597EDDC}"/>
              </a:ext>
            </a:extLst>
          </p:cNvPr>
          <p:cNvPicPr>
            <a:picLocks noChangeAspect="1"/>
          </p:cNvPicPr>
          <p:nvPr/>
        </p:nvPicPr>
        <p:blipFill>
          <a:blip r:embed="rId3"/>
          <a:stretch>
            <a:fillRect/>
          </a:stretch>
        </p:blipFill>
        <p:spPr>
          <a:xfrm>
            <a:off x="7166925" y="3924185"/>
            <a:ext cx="3939346" cy="2956646"/>
          </a:xfrm>
          <a:prstGeom prst="rect">
            <a:avLst/>
          </a:prstGeom>
        </p:spPr>
      </p:pic>
      <p:sp>
        <p:nvSpPr>
          <p:cNvPr id="14" name="TextBox 13">
            <a:extLst>
              <a:ext uri="{FF2B5EF4-FFF2-40B4-BE49-F238E27FC236}">
                <a16:creationId xmlns:a16="http://schemas.microsoft.com/office/drawing/2014/main" id="{AFE74E7E-8692-9FC2-158C-2590171B891C}"/>
              </a:ext>
            </a:extLst>
          </p:cNvPr>
          <p:cNvSpPr txBox="1"/>
          <p:nvPr/>
        </p:nvSpPr>
        <p:spPr>
          <a:xfrm>
            <a:off x="7394643" y="1177105"/>
            <a:ext cx="3385285" cy="276999"/>
          </a:xfrm>
          <a:prstGeom prst="rect">
            <a:avLst/>
          </a:prstGeom>
          <a:noFill/>
        </p:spPr>
        <p:txBody>
          <a:bodyPr wrap="square" rtlCol="0">
            <a:spAutoFit/>
          </a:bodyPr>
          <a:lstStyle/>
          <a:p>
            <a:r>
              <a:rPr lang="en-US" sz="1200" dirty="0">
                <a:solidFill>
                  <a:srgbClr val="C00000"/>
                </a:solidFill>
              </a:rPr>
              <a:t>Effect of training set size on performance</a:t>
            </a:r>
          </a:p>
        </p:txBody>
      </p:sp>
      <p:sp>
        <p:nvSpPr>
          <p:cNvPr id="15" name="TextBox 14">
            <a:extLst>
              <a:ext uri="{FF2B5EF4-FFF2-40B4-BE49-F238E27FC236}">
                <a16:creationId xmlns:a16="http://schemas.microsoft.com/office/drawing/2014/main" id="{C245DEC7-8B87-A548-789B-B5BE575DB206}"/>
              </a:ext>
            </a:extLst>
          </p:cNvPr>
          <p:cNvSpPr txBox="1"/>
          <p:nvPr/>
        </p:nvSpPr>
        <p:spPr>
          <a:xfrm>
            <a:off x="7412128" y="3924185"/>
            <a:ext cx="3385285" cy="276999"/>
          </a:xfrm>
          <a:prstGeom prst="rect">
            <a:avLst/>
          </a:prstGeom>
          <a:noFill/>
        </p:spPr>
        <p:txBody>
          <a:bodyPr wrap="square" rtlCol="0">
            <a:spAutoFit/>
          </a:bodyPr>
          <a:lstStyle/>
          <a:p>
            <a:r>
              <a:rPr lang="en-US" sz="1200" dirty="0">
                <a:solidFill>
                  <a:srgbClr val="C00000"/>
                </a:solidFill>
              </a:rPr>
              <a:t>Effect of training set size on confidence</a:t>
            </a:r>
          </a:p>
        </p:txBody>
      </p:sp>
      <p:sp>
        <p:nvSpPr>
          <p:cNvPr id="7" name="Title 1">
            <a:extLst>
              <a:ext uri="{FF2B5EF4-FFF2-40B4-BE49-F238E27FC236}">
                <a16:creationId xmlns:a16="http://schemas.microsoft.com/office/drawing/2014/main" id="{1E8D077D-C5AC-D879-8752-738F13018335}"/>
              </a:ext>
            </a:extLst>
          </p:cNvPr>
          <p:cNvSpPr txBox="1">
            <a:spLocks/>
          </p:cNvSpPr>
          <p:nvPr/>
        </p:nvSpPr>
        <p:spPr>
          <a:xfrm>
            <a:off x="1261872" y="389814"/>
            <a:ext cx="9363102" cy="73432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4400" kern="1200" spc="-50" baseline="0">
                <a:solidFill>
                  <a:schemeClr val="tx1"/>
                </a:solidFill>
                <a:latin typeface="+mj-lt"/>
                <a:ea typeface="+mj-ea"/>
                <a:cs typeface="+mj-cs"/>
              </a:defRPr>
            </a:lvl1pPr>
          </a:lstStyle>
          <a:p>
            <a:r>
              <a:rPr lang="en-US" sz="3200"/>
              <a:t>ExoMiner for Exoplanet Validation (Cont’d)</a:t>
            </a:r>
            <a:endParaRPr lang="en-US" sz="3200" dirty="0"/>
          </a:p>
        </p:txBody>
      </p:sp>
    </p:spTree>
    <p:extLst>
      <p:ext uri="{BB962C8B-B14F-4D97-AF65-F5344CB8AC3E}">
        <p14:creationId xmlns:p14="http://schemas.microsoft.com/office/powerpoint/2010/main" val="7425858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3200" dirty="0" err="1"/>
              <a:t>ExoMiner</a:t>
            </a:r>
            <a:r>
              <a:rPr lang="en-US" sz="3200" dirty="0"/>
              <a:t> for Exoplanet Validation (Cont’d)</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33</a:t>
            </a:fld>
            <a:endParaRPr lang="en-US" dirty="0"/>
          </a:p>
        </p:txBody>
      </p:sp>
      <p:sp>
        <p:nvSpPr>
          <p:cNvPr id="13" name="TextBox 12">
            <a:extLst>
              <a:ext uri="{FF2B5EF4-FFF2-40B4-BE49-F238E27FC236}">
                <a16:creationId xmlns:a16="http://schemas.microsoft.com/office/drawing/2014/main" id="{49330288-666B-394B-849C-6FAC8496FA9E}"/>
              </a:ext>
            </a:extLst>
          </p:cNvPr>
          <p:cNvSpPr txBox="1"/>
          <p:nvPr/>
        </p:nvSpPr>
        <p:spPr>
          <a:xfrm>
            <a:off x="744141" y="1641728"/>
            <a:ext cx="6366756" cy="4401205"/>
          </a:xfrm>
          <a:prstGeom prst="rect">
            <a:avLst/>
          </a:prstGeom>
          <a:noFill/>
        </p:spPr>
        <p:txBody>
          <a:bodyPr wrap="square" rtlCol="0">
            <a:spAutoFit/>
          </a:bodyPr>
          <a:lstStyle/>
          <a:p>
            <a:r>
              <a:rPr lang="en-US" sz="2000" dirty="0">
                <a:solidFill>
                  <a:srgbClr val="C00000"/>
                </a:solidFill>
              </a:rPr>
              <a:t>Domain experts’ concern</a:t>
            </a:r>
            <a:r>
              <a:rPr lang="en-US" sz="2000" dirty="0"/>
              <a:t>: </a:t>
            </a:r>
          </a:p>
          <a:p>
            <a:pPr marL="342900" indent="-342900">
              <a:buFont typeface="Arial" panose="020B0604020202020204" pitchFamily="34" charset="0"/>
              <a:buChar char="•"/>
            </a:pPr>
            <a:r>
              <a:rPr lang="en-US" sz="2000" dirty="0"/>
              <a:t>The labels are noisy.</a:t>
            </a:r>
          </a:p>
          <a:p>
            <a:pPr marL="342900" indent="-342900">
              <a:buFont typeface="Arial" panose="020B0604020202020204" pitchFamily="34" charset="0"/>
              <a:buChar char="•"/>
            </a:pPr>
            <a:r>
              <a:rPr lang="en-US" sz="2000" dirty="0"/>
              <a:t>Thus, classifier learns the wrong concept.</a:t>
            </a:r>
          </a:p>
          <a:p>
            <a:pPr marL="342900" indent="-342900">
              <a:buFont typeface="Arial" panose="020B0604020202020204" pitchFamily="34" charset="0"/>
              <a:buChar char="•"/>
            </a:pPr>
            <a:endParaRPr lang="en-US" sz="2000" dirty="0"/>
          </a:p>
          <a:p>
            <a:r>
              <a:rPr lang="en-US" sz="2000" dirty="0">
                <a:solidFill>
                  <a:srgbClr val="C00000"/>
                </a:solidFill>
              </a:rPr>
              <a:t>Test</a:t>
            </a:r>
            <a:r>
              <a:rPr lang="en-US" sz="2000" dirty="0"/>
              <a:t>: </a:t>
            </a:r>
          </a:p>
          <a:p>
            <a:pPr marL="342900" indent="-342900">
              <a:buFont typeface="Arial" panose="020B0604020202020204" pitchFamily="34" charset="0"/>
              <a:buChar char="•"/>
            </a:pPr>
            <a:r>
              <a:rPr lang="en-US" sz="2000" dirty="0"/>
              <a:t>Study the </a:t>
            </a:r>
            <a:r>
              <a:rPr lang="en-US" sz="2000" dirty="0">
                <a:solidFill>
                  <a:srgbClr val="C00000"/>
                </a:solidFill>
              </a:rPr>
              <a:t>effect of label noise</a:t>
            </a:r>
            <a:r>
              <a:rPr lang="en-US" sz="2000" dirty="0"/>
              <a:t> on the performance (top figure) and confidence of the model (bottom figure).</a:t>
            </a:r>
          </a:p>
          <a:p>
            <a:endParaRPr lang="en-US" sz="2000" dirty="0"/>
          </a:p>
          <a:p>
            <a:r>
              <a:rPr lang="en-US" sz="2000" dirty="0">
                <a:solidFill>
                  <a:srgbClr val="C00000"/>
                </a:solidFill>
              </a:rPr>
              <a:t>Results</a:t>
            </a:r>
            <a:r>
              <a:rPr lang="en-US" sz="2000" dirty="0"/>
              <a:t>:</a:t>
            </a:r>
          </a:p>
          <a:p>
            <a:pPr marL="342900" indent="-342900">
              <a:buFont typeface="Arial" panose="020B0604020202020204" pitchFamily="34" charset="0"/>
              <a:buChar char="•"/>
            </a:pPr>
            <a:r>
              <a:rPr lang="en-US" sz="2000" dirty="0">
                <a:solidFill>
                  <a:srgbClr val="C00000"/>
                </a:solidFill>
              </a:rPr>
              <a:t>Stable performance</a:t>
            </a:r>
            <a:r>
              <a:rPr lang="en-US" sz="2000" dirty="0"/>
              <a:t> even with 40% label noise,</a:t>
            </a:r>
          </a:p>
          <a:p>
            <a:pPr marL="342900" indent="-342900">
              <a:buFont typeface="Arial" panose="020B0604020202020204" pitchFamily="34" charset="0"/>
              <a:buChar char="•"/>
            </a:pPr>
            <a:r>
              <a:rPr lang="en-US" sz="2000" dirty="0">
                <a:solidFill>
                  <a:srgbClr val="C00000"/>
                </a:solidFill>
              </a:rPr>
              <a:t>Decrease in confidence</a:t>
            </a:r>
            <a:r>
              <a:rPr lang="en-US" sz="2000" dirty="0"/>
              <a:t> with more label noise (good property for validation).</a:t>
            </a:r>
          </a:p>
          <a:p>
            <a:pPr marL="800100" lvl="1" indent="-342900">
              <a:buFont typeface="Arial" panose="020B0604020202020204" pitchFamily="34" charset="0"/>
              <a:buChar char="•"/>
            </a:pPr>
            <a:r>
              <a:rPr lang="en-US" sz="2000" dirty="0"/>
              <a:t>Due to early stopping to prevent overfitting.</a:t>
            </a:r>
          </a:p>
        </p:txBody>
      </p:sp>
      <p:pic>
        <p:nvPicPr>
          <p:cNvPr id="14" name="Picture 13">
            <a:extLst>
              <a:ext uri="{FF2B5EF4-FFF2-40B4-BE49-F238E27FC236}">
                <a16:creationId xmlns:a16="http://schemas.microsoft.com/office/drawing/2014/main" id="{62A4E032-A033-754A-F95B-63888893D29F}"/>
              </a:ext>
            </a:extLst>
          </p:cNvPr>
          <p:cNvPicPr>
            <a:picLocks noChangeAspect="1"/>
          </p:cNvPicPr>
          <p:nvPr/>
        </p:nvPicPr>
        <p:blipFill>
          <a:blip r:embed="rId2"/>
          <a:stretch>
            <a:fillRect/>
          </a:stretch>
        </p:blipFill>
        <p:spPr>
          <a:xfrm>
            <a:off x="7110897" y="3826002"/>
            <a:ext cx="4192033" cy="3146298"/>
          </a:xfrm>
          <a:prstGeom prst="rect">
            <a:avLst/>
          </a:prstGeom>
        </p:spPr>
      </p:pic>
      <p:pic>
        <p:nvPicPr>
          <p:cNvPr id="4" name="Picture 3">
            <a:extLst>
              <a:ext uri="{FF2B5EF4-FFF2-40B4-BE49-F238E27FC236}">
                <a16:creationId xmlns:a16="http://schemas.microsoft.com/office/drawing/2014/main" id="{61ACD72E-1BE2-2540-9EF8-0983BFF1D4CA}"/>
              </a:ext>
            </a:extLst>
          </p:cNvPr>
          <p:cNvPicPr>
            <a:picLocks noChangeAspect="1"/>
          </p:cNvPicPr>
          <p:nvPr/>
        </p:nvPicPr>
        <p:blipFill>
          <a:blip r:embed="rId3"/>
          <a:stretch>
            <a:fillRect/>
          </a:stretch>
        </p:blipFill>
        <p:spPr>
          <a:xfrm>
            <a:off x="7232570" y="1107814"/>
            <a:ext cx="4039743" cy="3031998"/>
          </a:xfrm>
          <a:prstGeom prst="rect">
            <a:avLst/>
          </a:prstGeom>
        </p:spPr>
      </p:pic>
      <p:sp>
        <p:nvSpPr>
          <p:cNvPr id="15" name="TextBox 14">
            <a:extLst>
              <a:ext uri="{FF2B5EF4-FFF2-40B4-BE49-F238E27FC236}">
                <a16:creationId xmlns:a16="http://schemas.microsoft.com/office/drawing/2014/main" id="{7931F1B2-C92B-E84A-18C9-516276DE1FFD}"/>
              </a:ext>
            </a:extLst>
          </p:cNvPr>
          <p:cNvSpPr txBox="1"/>
          <p:nvPr/>
        </p:nvSpPr>
        <p:spPr>
          <a:xfrm>
            <a:off x="7665934" y="1175556"/>
            <a:ext cx="2898287" cy="276999"/>
          </a:xfrm>
          <a:prstGeom prst="rect">
            <a:avLst/>
          </a:prstGeom>
          <a:noFill/>
        </p:spPr>
        <p:txBody>
          <a:bodyPr wrap="square" rtlCol="0">
            <a:spAutoFit/>
          </a:bodyPr>
          <a:lstStyle/>
          <a:p>
            <a:r>
              <a:rPr lang="en-US" sz="1200" dirty="0">
                <a:solidFill>
                  <a:srgbClr val="C00000"/>
                </a:solidFill>
              </a:rPr>
              <a:t>Effect of label noise on performance</a:t>
            </a:r>
          </a:p>
        </p:txBody>
      </p:sp>
      <p:sp>
        <p:nvSpPr>
          <p:cNvPr id="16" name="TextBox 15">
            <a:extLst>
              <a:ext uri="{FF2B5EF4-FFF2-40B4-BE49-F238E27FC236}">
                <a16:creationId xmlns:a16="http://schemas.microsoft.com/office/drawing/2014/main" id="{AF06ADCE-A4E7-2273-C709-23B807F107CD}"/>
              </a:ext>
            </a:extLst>
          </p:cNvPr>
          <p:cNvSpPr txBox="1"/>
          <p:nvPr/>
        </p:nvSpPr>
        <p:spPr>
          <a:xfrm>
            <a:off x="7673386" y="3958051"/>
            <a:ext cx="2695262" cy="276999"/>
          </a:xfrm>
          <a:prstGeom prst="rect">
            <a:avLst/>
          </a:prstGeom>
          <a:noFill/>
        </p:spPr>
        <p:txBody>
          <a:bodyPr wrap="square" rtlCol="0">
            <a:spAutoFit/>
          </a:bodyPr>
          <a:lstStyle/>
          <a:p>
            <a:r>
              <a:rPr lang="en-US" sz="1200" dirty="0">
                <a:solidFill>
                  <a:srgbClr val="C00000"/>
                </a:solidFill>
              </a:rPr>
              <a:t>Effect of label noise on confidence</a:t>
            </a:r>
          </a:p>
        </p:txBody>
      </p:sp>
      <p:cxnSp>
        <p:nvCxnSpPr>
          <p:cNvPr id="8" name="Straight Arrow Connector 7">
            <a:extLst>
              <a:ext uri="{FF2B5EF4-FFF2-40B4-BE49-F238E27FC236}">
                <a16:creationId xmlns:a16="http://schemas.microsoft.com/office/drawing/2014/main" id="{8B0F2CF5-6B70-9037-AEE8-2A29A319EF40}"/>
              </a:ext>
            </a:extLst>
          </p:cNvPr>
          <p:cNvCxnSpPr>
            <a:cxnSpLocks/>
          </p:cNvCxnSpPr>
          <p:nvPr/>
        </p:nvCxnSpPr>
        <p:spPr>
          <a:xfrm flipH="1">
            <a:off x="7954489" y="3613169"/>
            <a:ext cx="2549004" cy="0"/>
          </a:xfrm>
          <a:prstGeom prst="straightConnector1">
            <a:avLst/>
          </a:prstGeom>
          <a:ln w="41275">
            <a:solidFill>
              <a:srgbClr val="C00000"/>
            </a:solidFill>
            <a:headEnd type="arrow"/>
            <a:tailEnd type="non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CBADF534-C374-04C6-E5B0-C783844476F2}"/>
              </a:ext>
            </a:extLst>
          </p:cNvPr>
          <p:cNvSpPr txBox="1"/>
          <p:nvPr/>
        </p:nvSpPr>
        <p:spPr>
          <a:xfrm>
            <a:off x="8576536" y="3297725"/>
            <a:ext cx="1481496" cy="338554"/>
          </a:xfrm>
          <a:prstGeom prst="rect">
            <a:avLst/>
          </a:prstGeom>
          <a:noFill/>
        </p:spPr>
        <p:txBody>
          <a:bodyPr wrap="none" rtlCol="0">
            <a:spAutoFit/>
          </a:bodyPr>
          <a:lstStyle/>
          <a:p>
            <a:r>
              <a:rPr lang="en-US" sz="1600" dirty="0">
                <a:solidFill>
                  <a:srgbClr val="C00000"/>
                </a:solidFill>
              </a:rPr>
              <a:t>Noisier labels</a:t>
            </a:r>
          </a:p>
        </p:txBody>
      </p:sp>
    </p:spTree>
    <p:extLst>
      <p:ext uri="{BB962C8B-B14F-4D97-AF65-F5344CB8AC3E}">
        <p14:creationId xmlns:p14="http://schemas.microsoft.com/office/powerpoint/2010/main" val="312892224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3200" dirty="0" err="1"/>
              <a:t>ExoMiner</a:t>
            </a:r>
            <a:r>
              <a:rPr lang="en-US" sz="3200" dirty="0"/>
              <a:t> for Exoplanet Validation (Cont’d)</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34</a:t>
            </a:fld>
            <a:endParaRPr lang="en-US" dirty="0"/>
          </a:p>
        </p:txBody>
      </p:sp>
      <p:sp>
        <p:nvSpPr>
          <p:cNvPr id="10" name="TextBox 9">
            <a:extLst>
              <a:ext uri="{FF2B5EF4-FFF2-40B4-BE49-F238E27FC236}">
                <a16:creationId xmlns:a16="http://schemas.microsoft.com/office/drawing/2014/main" id="{B430F560-65CF-4F41-90E6-B1DB7E435F93}"/>
              </a:ext>
            </a:extLst>
          </p:cNvPr>
          <p:cNvSpPr txBox="1"/>
          <p:nvPr/>
        </p:nvSpPr>
        <p:spPr>
          <a:xfrm>
            <a:off x="378210" y="2101091"/>
            <a:ext cx="4816463" cy="3477875"/>
          </a:xfrm>
          <a:prstGeom prst="rect">
            <a:avLst/>
          </a:prstGeom>
          <a:noFill/>
        </p:spPr>
        <p:txBody>
          <a:bodyPr wrap="square" rtlCol="0">
            <a:spAutoFit/>
          </a:bodyPr>
          <a:lstStyle/>
          <a:p>
            <a:pPr marL="285750" indent="-285750">
              <a:buFont typeface="Arial" panose="020B0604020202020204" pitchFamily="34" charset="0"/>
              <a:buChar char="•"/>
            </a:pPr>
            <a:r>
              <a:rPr lang="en-US" sz="2000" dirty="0">
                <a:solidFill>
                  <a:srgbClr val="C00000"/>
                </a:solidFill>
              </a:rPr>
              <a:t>Domain experts’ concern</a:t>
            </a:r>
            <a:r>
              <a:rPr lang="en-US" sz="2000" dirty="0"/>
              <a:t>: You should use outlier detection to remove the outliers (unknown scenarios) from validation</a:t>
            </a:r>
          </a:p>
          <a:p>
            <a:endParaRPr lang="en-US" sz="2000" dirty="0"/>
          </a:p>
          <a:p>
            <a:pPr marL="285750" indent="-285750">
              <a:buFont typeface="Arial" panose="020B0604020202020204" pitchFamily="34" charset="0"/>
              <a:buChar char="•"/>
            </a:pPr>
            <a:r>
              <a:rPr lang="en-US" sz="2000" dirty="0">
                <a:solidFill>
                  <a:srgbClr val="C00000"/>
                </a:solidFill>
              </a:rPr>
              <a:t>Response</a:t>
            </a:r>
            <a:r>
              <a:rPr lang="en-US" sz="2000" dirty="0"/>
              <a:t>: That’s ad-hoc. Instead: classification with rejection</a:t>
            </a:r>
          </a:p>
          <a:p>
            <a:pPr marL="742950" lvl="1" indent="-285750">
              <a:buFont typeface="Arial" panose="020B0604020202020204" pitchFamily="34" charset="0"/>
              <a:buChar char="•"/>
            </a:pPr>
            <a:r>
              <a:rPr lang="en-US" sz="2000" dirty="0"/>
              <a:t>Validating cases with very high scores automatically excludes uncertain cases. Think about the </a:t>
            </a:r>
            <a:r>
              <a:rPr lang="en-US" sz="2000" dirty="0">
                <a:solidFill>
                  <a:srgbClr val="C00000"/>
                </a:solidFill>
              </a:rPr>
              <a:t>posterior probability</a:t>
            </a:r>
            <a:r>
              <a:rPr lang="en-US" sz="2000" dirty="0"/>
              <a:t>. </a:t>
            </a:r>
          </a:p>
        </p:txBody>
      </p:sp>
      <p:pic>
        <p:nvPicPr>
          <p:cNvPr id="4" name="Picture 3">
            <a:extLst>
              <a:ext uri="{FF2B5EF4-FFF2-40B4-BE49-F238E27FC236}">
                <a16:creationId xmlns:a16="http://schemas.microsoft.com/office/drawing/2014/main" id="{F5168C42-9382-9047-B3EB-423A7C714EC8}"/>
              </a:ext>
            </a:extLst>
          </p:cNvPr>
          <p:cNvPicPr>
            <a:picLocks noChangeAspect="1"/>
          </p:cNvPicPr>
          <p:nvPr/>
        </p:nvPicPr>
        <p:blipFill>
          <a:blip r:embed="rId2"/>
          <a:stretch>
            <a:fillRect/>
          </a:stretch>
        </p:blipFill>
        <p:spPr>
          <a:xfrm>
            <a:off x="5194673" y="1397675"/>
            <a:ext cx="6098167" cy="4576932"/>
          </a:xfrm>
          <a:prstGeom prst="rect">
            <a:avLst/>
          </a:prstGeom>
        </p:spPr>
      </p:pic>
    </p:spTree>
    <p:extLst>
      <p:ext uri="{BB962C8B-B14F-4D97-AF65-F5344CB8AC3E}">
        <p14:creationId xmlns:p14="http://schemas.microsoft.com/office/powerpoint/2010/main" val="356675845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CFC4AD94-9AE0-2E4C-870E-E65761C33705}"/>
              </a:ext>
            </a:extLst>
          </p:cNvPr>
          <p:cNvPicPr>
            <a:picLocks noChangeAspect="1"/>
          </p:cNvPicPr>
          <p:nvPr/>
        </p:nvPicPr>
        <p:blipFill>
          <a:blip r:embed="rId3"/>
          <a:stretch>
            <a:fillRect/>
          </a:stretch>
        </p:blipFill>
        <p:spPr>
          <a:xfrm>
            <a:off x="6062100" y="1237446"/>
            <a:ext cx="5230740" cy="5230740"/>
          </a:xfrm>
          <a:prstGeom prst="rect">
            <a:avLst/>
          </a:prstGeom>
        </p:spPr>
      </p:pic>
      <p:sp>
        <p:nvSpPr>
          <p:cNvPr id="2" name="Title 1"/>
          <p:cNvSpPr>
            <a:spLocks noGrp="1"/>
          </p:cNvSpPr>
          <p:nvPr>
            <p:ph type="title"/>
          </p:nvPr>
        </p:nvSpPr>
        <p:spPr>
          <a:xfrm>
            <a:off x="1261872" y="389814"/>
            <a:ext cx="9363102" cy="734329"/>
          </a:xfrm>
        </p:spPr>
        <p:txBody>
          <a:bodyPr>
            <a:normAutofit/>
          </a:bodyPr>
          <a:lstStyle/>
          <a:p>
            <a:r>
              <a:rPr lang="en-US" sz="3200" dirty="0" err="1"/>
              <a:t>ExoMiner</a:t>
            </a:r>
            <a:r>
              <a:rPr lang="en-US" sz="3200" dirty="0"/>
              <a:t> for Exoplanet Validation (Cont’d)</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35</a:t>
            </a:fld>
            <a:endParaRPr lang="en-US" dirty="0"/>
          </a:p>
        </p:txBody>
      </p:sp>
      <p:sp>
        <p:nvSpPr>
          <p:cNvPr id="10" name="TextBox 9">
            <a:extLst>
              <a:ext uri="{FF2B5EF4-FFF2-40B4-BE49-F238E27FC236}">
                <a16:creationId xmlns:a16="http://schemas.microsoft.com/office/drawing/2014/main" id="{B430F560-65CF-4F41-90E6-B1DB7E435F93}"/>
              </a:ext>
            </a:extLst>
          </p:cNvPr>
          <p:cNvSpPr txBox="1"/>
          <p:nvPr/>
        </p:nvSpPr>
        <p:spPr>
          <a:xfrm>
            <a:off x="674908" y="1454305"/>
            <a:ext cx="5668737" cy="3170099"/>
          </a:xfrm>
          <a:prstGeom prst="rect">
            <a:avLst/>
          </a:prstGeom>
          <a:noFill/>
        </p:spPr>
        <p:txBody>
          <a:bodyPr wrap="square" rtlCol="0">
            <a:spAutoFit/>
          </a:bodyPr>
          <a:lstStyle/>
          <a:p>
            <a:pPr marL="285750" indent="-285750">
              <a:buFont typeface="Arial" panose="020B0604020202020204" pitchFamily="34" charset="0"/>
              <a:buChar char="•"/>
            </a:pPr>
            <a:r>
              <a:rPr lang="en-US" sz="2000" dirty="0"/>
              <a:t>Classifier Calibration: </a:t>
            </a:r>
            <a:r>
              <a:rPr lang="en-US" sz="2000" dirty="0">
                <a:solidFill>
                  <a:srgbClr val="C00000"/>
                </a:solidFill>
              </a:rPr>
              <a:t>Required</a:t>
            </a:r>
            <a:r>
              <a:rPr lang="en-US" sz="2000" dirty="0"/>
              <a:t> to make decision based on the classifier’s output </a:t>
            </a:r>
          </a:p>
          <a:p>
            <a:pPr marL="742950" lvl="1" indent="-285750">
              <a:buFont typeface="Arial" panose="020B0604020202020204" pitchFamily="34" charset="0"/>
              <a:buChar char="•"/>
            </a:pPr>
            <a:r>
              <a:rPr lang="en-US" sz="2000" dirty="0">
                <a:solidFill>
                  <a:srgbClr val="C00000"/>
                </a:solidFill>
              </a:rPr>
              <a:t>Definition: </a:t>
            </a:r>
            <a:r>
              <a:rPr lang="en-US" sz="2000" dirty="0"/>
              <a:t>Calibrated classifier score=s </a:t>
            </a:r>
            <a:r>
              <a:rPr lang="en-US" sz="2000" dirty="0">
                <a:sym typeface="Wingdings" pitchFamily="2" charset="2"/>
              </a:rPr>
              <a:t> </a:t>
            </a:r>
            <a:r>
              <a:rPr lang="en-US" sz="2000" dirty="0"/>
              <a:t>classifier is correct s% of time</a:t>
            </a:r>
          </a:p>
          <a:p>
            <a:pPr marL="742950" lvl="1" indent="-285750">
              <a:buFont typeface="Arial" panose="020B0604020202020204" pitchFamily="34" charset="0"/>
              <a:buChar char="•"/>
            </a:pPr>
            <a:r>
              <a:rPr lang="en-US" sz="2000" dirty="0" err="1"/>
              <a:t>Cailbration</a:t>
            </a:r>
            <a:r>
              <a:rPr lang="en-US" sz="2000" dirty="0"/>
              <a:t>/reliability plots show how calibrated a classifier is </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rgbClr val="C00000"/>
                </a:solidFill>
              </a:rPr>
              <a:t>Concern</a:t>
            </a:r>
            <a:r>
              <a:rPr lang="en-US" sz="2000" dirty="0"/>
              <a:t>: Classifier should be calibrated</a:t>
            </a:r>
          </a:p>
          <a:p>
            <a:pPr marL="742950" lvl="1" indent="-285750">
              <a:buFont typeface="Arial" panose="020B0604020202020204" pitchFamily="34" charset="0"/>
              <a:buChar char="•"/>
            </a:pPr>
            <a:r>
              <a:rPr lang="en-US" sz="2000" dirty="0"/>
              <a:t>ECE: expected Calibration Score, MCE: Maximum </a:t>
            </a:r>
            <a:r>
              <a:rPr lang="en-US" sz="2000" dirty="0" err="1"/>
              <a:t>Calibdarion</a:t>
            </a:r>
            <a:r>
              <a:rPr lang="en-US" sz="2000" dirty="0"/>
              <a:t> score</a:t>
            </a:r>
          </a:p>
        </p:txBody>
      </p:sp>
      <p:pic>
        <p:nvPicPr>
          <p:cNvPr id="8" name="Picture 7" descr="Table&#10;&#10;Description automatically generated">
            <a:extLst>
              <a:ext uri="{FF2B5EF4-FFF2-40B4-BE49-F238E27FC236}">
                <a16:creationId xmlns:a16="http://schemas.microsoft.com/office/drawing/2014/main" id="{42C1B824-6D97-FE42-BDEE-68DECDD514F0}"/>
              </a:ext>
            </a:extLst>
          </p:cNvPr>
          <p:cNvPicPr>
            <a:picLocks noChangeAspect="1"/>
          </p:cNvPicPr>
          <p:nvPr/>
        </p:nvPicPr>
        <p:blipFill>
          <a:blip r:embed="rId4"/>
          <a:stretch>
            <a:fillRect/>
          </a:stretch>
        </p:blipFill>
        <p:spPr>
          <a:xfrm>
            <a:off x="1638206" y="4590919"/>
            <a:ext cx="3549155" cy="2267081"/>
          </a:xfrm>
          <a:prstGeom prst="rect">
            <a:avLst/>
          </a:prstGeom>
        </p:spPr>
      </p:pic>
    </p:spTree>
    <p:extLst>
      <p:ext uri="{BB962C8B-B14F-4D97-AF65-F5344CB8AC3E}">
        <p14:creationId xmlns:p14="http://schemas.microsoft.com/office/powerpoint/2010/main" val="116529728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3200" dirty="0"/>
              <a:t>Using </a:t>
            </a:r>
            <a:r>
              <a:rPr lang="en-US" sz="3200" dirty="0" err="1"/>
              <a:t>ExoMiner</a:t>
            </a:r>
            <a:r>
              <a:rPr lang="en-US" sz="3200" dirty="0"/>
              <a:t> to Validate Exoplanets</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36</a:t>
            </a:fld>
            <a:endParaRPr lang="en-US" dirty="0"/>
          </a:p>
        </p:txBody>
      </p:sp>
      <p:sp>
        <p:nvSpPr>
          <p:cNvPr id="10" name="TextBox 9">
            <a:extLst>
              <a:ext uri="{FF2B5EF4-FFF2-40B4-BE49-F238E27FC236}">
                <a16:creationId xmlns:a16="http://schemas.microsoft.com/office/drawing/2014/main" id="{B430F560-65CF-4F41-90E6-B1DB7E435F93}"/>
              </a:ext>
            </a:extLst>
          </p:cNvPr>
          <p:cNvSpPr txBox="1"/>
          <p:nvPr/>
        </p:nvSpPr>
        <p:spPr>
          <a:xfrm>
            <a:off x="1261871" y="1397675"/>
            <a:ext cx="9363101" cy="3785652"/>
          </a:xfrm>
          <a:prstGeom prst="rect">
            <a:avLst/>
          </a:prstGeom>
          <a:noFill/>
        </p:spPr>
        <p:txBody>
          <a:bodyPr wrap="square" rtlCol="0">
            <a:spAutoFit/>
          </a:bodyPr>
          <a:lstStyle/>
          <a:p>
            <a:pPr marL="285750" indent="-285750">
              <a:buFont typeface="Arial" panose="020B0604020202020204" pitchFamily="34" charset="0"/>
              <a:buChar char="•"/>
            </a:pPr>
            <a:r>
              <a:rPr lang="en-US" sz="2400" dirty="0"/>
              <a:t>To validate new exoplanets, we </a:t>
            </a:r>
          </a:p>
          <a:p>
            <a:pPr marL="742950" lvl="1" indent="-285750">
              <a:buFont typeface="Arial" panose="020B0604020202020204" pitchFamily="34" charset="0"/>
              <a:buChar char="•"/>
            </a:pPr>
            <a:r>
              <a:rPr lang="en-US" sz="2400" dirty="0"/>
              <a:t>Used </a:t>
            </a:r>
            <a:r>
              <a:rPr lang="en-US" sz="2400" dirty="0" err="1">
                <a:solidFill>
                  <a:srgbClr val="C00000"/>
                </a:solidFill>
              </a:rPr>
              <a:t>ExoMiner</a:t>
            </a:r>
            <a:r>
              <a:rPr lang="en-US" sz="2400" dirty="0">
                <a:solidFill>
                  <a:srgbClr val="C00000"/>
                </a:solidFill>
              </a:rPr>
              <a:t> scores &gt; 0.99</a:t>
            </a:r>
          </a:p>
          <a:p>
            <a:pPr marL="742950" lvl="1" indent="-285750">
              <a:buFont typeface="Arial" panose="020B0604020202020204" pitchFamily="34" charset="0"/>
              <a:buChar char="•"/>
            </a:pPr>
            <a:r>
              <a:rPr lang="en-US" sz="2400" dirty="0"/>
              <a:t>Vetoed signals with </a:t>
            </a:r>
            <a:r>
              <a:rPr lang="en-US" sz="2400" dirty="0">
                <a:solidFill>
                  <a:srgbClr val="C00000"/>
                </a:solidFill>
              </a:rPr>
              <a:t>MES &lt;10.5 </a:t>
            </a:r>
            <a:r>
              <a:rPr lang="en-US" sz="2400" dirty="0"/>
              <a:t>(MES is a measure of S/R)</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This led to the validation of </a:t>
            </a:r>
            <a:r>
              <a:rPr lang="en-US" sz="2400" b="1" dirty="0">
                <a:solidFill>
                  <a:srgbClr val="C00000"/>
                </a:solidFill>
              </a:rPr>
              <a:t>301 new exoplanets</a:t>
            </a:r>
          </a:p>
          <a:p>
            <a:pPr marL="742950" lvl="1" indent="-285750">
              <a:buFont typeface="Arial" panose="020B0604020202020204" pitchFamily="34" charset="0"/>
              <a:buChar char="•"/>
            </a:pPr>
            <a:r>
              <a:rPr lang="en-US" sz="2400" dirty="0"/>
              <a:t>Increased the total number by </a:t>
            </a:r>
            <a:r>
              <a:rPr lang="en-US" sz="2400" dirty="0">
                <a:solidFill>
                  <a:srgbClr val="C00000"/>
                </a:solidFill>
              </a:rPr>
              <a:t>6.5%</a:t>
            </a:r>
            <a:r>
              <a:rPr lang="en-US" sz="2400" dirty="0"/>
              <a:t> (from around </a:t>
            </a:r>
            <a:r>
              <a:rPr lang="en-US" sz="2400" dirty="0">
                <a:solidFill>
                  <a:srgbClr val="C00000"/>
                </a:solidFill>
              </a:rPr>
              <a:t>4500 to 4800 exoplanets</a:t>
            </a:r>
            <a:r>
              <a:rPr lang="en-US" sz="2400" dirty="0"/>
              <a:t>)</a:t>
            </a:r>
          </a:p>
          <a:p>
            <a:pPr marL="742950" lvl="1" indent="-285750">
              <a:buFont typeface="Arial" panose="020B0604020202020204" pitchFamily="34" charset="0"/>
              <a:buChar char="•"/>
            </a:pPr>
            <a:endParaRPr lang="en-US" sz="2400" dirty="0"/>
          </a:p>
          <a:p>
            <a:pPr marL="285750" indent="-285750">
              <a:buFont typeface="Arial" panose="020B0604020202020204" pitchFamily="34" charset="0"/>
              <a:buChar char="•"/>
            </a:pPr>
            <a:r>
              <a:rPr lang="en-US" sz="2400" dirty="0"/>
              <a:t>Full results and analysis in </a:t>
            </a:r>
            <a:r>
              <a:rPr lang="en-US" sz="2400" dirty="0" err="1"/>
              <a:t>Valizadegan</a:t>
            </a:r>
            <a:r>
              <a:rPr lang="en-US" sz="2400" dirty="0"/>
              <a:t> et. al. 2022</a:t>
            </a:r>
          </a:p>
          <a:p>
            <a:pPr marL="285750" indent="-285750">
              <a:buFont typeface="Arial" panose="020B0604020202020204" pitchFamily="34" charset="0"/>
              <a:buChar char="•"/>
            </a:pPr>
            <a:endParaRPr lang="en-US" sz="2400" dirty="0"/>
          </a:p>
        </p:txBody>
      </p:sp>
    </p:spTree>
    <p:extLst>
      <p:ext uri="{BB962C8B-B14F-4D97-AF65-F5344CB8AC3E}">
        <p14:creationId xmlns:p14="http://schemas.microsoft.com/office/powerpoint/2010/main" val="318048111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2800" dirty="0"/>
              <a:t>Multiplicity Boost of ML Classifiers</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37</a:t>
            </a:fld>
            <a:endParaRPr lang="en-US" dirty="0"/>
          </a:p>
        </p:txBody>
      </p:sp>
      <p:sp>
        <p:nvSpPr>
          <p:cNvPr id="10" name="TextBox 9">
            <a:extLst>
              <a:ext uri="{FF2B5EF4-FFF2-40B4-BE49-F238E27FC236}">
                <a16:creationId xmlns:a16="http://schemas.microsoft.com/office/drawing/2014/main" id="{B430F560-65CF-4F41-90E6-B1DB7E435F93}"/>
              </a:ext>
            </a:extLst>
          </p:cNvPr>
          <p:cNvSpPr txBox="1"/>
          <p:nvPr/>
        </p:nvSpPr>
        <p:spPr>
          <a:xfrm>
            <a:off x="676573" y="1342310"/>
            <a:ext cx="10160763" cy="3970318"/>
          </a:xfrm>
          <a:prstGeom prst="rect">
            <a:avLst/>
          </a:prstGeom>
          <a:noFill/>
        </p:spPr>
        <p:txBody>
          <a:bodyPr wrap="square" rtlCol="0">
            <a:spAutoFit/>
          </a:bodyPr>
          <a:lstStyle/>
          <a:p>
            <a:pPr marL="285750" indent="-285750">
              <a:buFont typeface="Arial" panose="020B0604020202020204" pitchFamily="34" charset="0"/>
              <a:buChar char="•"/>
            </a:pPr>
            <a:r>
              <a:rPr lang="en-US" dirty="0">
                <a:solidFill>
                  <a:srgbClr val="C00000"/>
                </a:solidFill>
              </a:rPr>
              <a:t>Domain Knowledge: </a:t>
            </a:r>
            <a:r>
              <a:rPr lang="en-US" dirty="0"/>
              <a:t>finding</a:t>
            </a:r>
            <a:r>
              <a:rPr lang="en-US" dirty="0">
                <a:solidFill>
                  <a:srgbClr val="C00000"/>
                </a:solidFill>
              </a:rPr>
              <a:t> </a:t>
            </a:r>
            <a:r>
              <a:rPr lang="en-US" dirty="0"/>
              <a:t>exoplanets on stars with already known planets is more likely. </a:t>
            </a:r>
          </a:p>
          <a:p>
            <a:pPr marL="742950" lvl="1" indent="-285750">
              <a:buFont typeface="Arial" panose="020B0604020202020204" pitchFamily="34" charset="0"/>
              <a:buChar char="•"/>
            </a:pPr>
            <a:r>
              <a:rPr lang="en-US" dirty="0"/>
              <a:t>Current classifiers are agnostic to presence of exoplanets and FPs around a star</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r>
              <a:rPr lang="en-US" dirty="0"/>
              <a:t>Motivating examples</a:t>
            </a:r>
          </a:p>
          <a:p>
            <a:pPr marL="285750" indent="-285750">
              <a:buFont typeface="Arial" panose="020B0604020202020204" pitchFamily="34" charset="0"/>
              <a:buChar char="•"/>
            </a:pPr>
            <a:endParaRPr lang="en-US" dirty="0"/>
          </a:p>
          <a:p>
            <a:pPr marL="285750"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marL="742950" lvl="1" indent="-285750">
              <a:buFont typeface="Arial" panose="020B0604020202020204" pitchFamily="34" charset="0"/>
              <a:buChar char="•"/>
            </a:pPr>
            <a:endParaRPr lang="en-US" dirty="0"/>
          </a:p>
          <a:p>
            <a:pPr lvl="1"/>
            <a:endParaRPr lang="en-US" dirty="0"/>
          </a:p>
          <a:p>
            <a:pPr marL="285750" indent="-285750">
              <a:buFont typeface="Arial" panose="020B0604020202020204" pitchFamily="34" charset="0"/>
              <a:buChar char="•"/>
            </a:pPr>
            <a:r>
              <a:rPr lang="en-US" dirty="0"/>
              <a:t>Multiplicity boost approach</a:t>
            </a:r>
          </a:p>
          <a:p>
            <a:pPr marL="742950" lvl="1" indent="-285750">
              <a:buFont typeface="Arial" panose="020B0604020202020204" pitchFamily="34" charset="0"/>
              <a:buChar char="•"/>
            </a:pPr>
            <a:r>
              <a:rPr lang="en-US" dirty="0"/>
              <a:t>Update the ML score based on the information related to existing identified signals.</a:t>
            </a:r>
          </a:p>
          <a:p>
            <a:pPr marL="285750" indent="-285750">
              <a:buFont typeface="Arial" panose="020B0604020202020204" pitchFamily="34" charset="0"/>
              <a:buChar char="•"/>
            </a:pPr>
            <a:endParaRPr lang="en-US" dirty="0"/>
          </a:p>
        </p:txBody>
      </p:sp>
      <p:graphicFrame>
        <p:nvGraphicFramePr>
          <p:cNvPr id="4" name="Table 7">
            <a:extLst>
              <a:ext uri="{FF2B5EF4-FFF2-40B4-BE49-F238E27FC236}">
                <a16:creationId xmlns:a16="http://schemas.microsoft.com/office/drawing/2014/main" id="{BAB56F19-F8FC-7BFA-0302-97DCC4707703}"/>
              </a:ext>
            </a:extLst>
          </p:cNvPr>
          <p:cNvGraphicFramePr>
            <a:graphicFrameLocks noGrp="1"/>
          </p:cNvGraphicFramePr>
          <p:nvPr>
            <p:extLst>
              <p:ext uri="{D42A27DB-BD31-4B8C-83A1-F6EECF244321}">
                <p14:modId xmlns:p14="http://schemas.microsoft.com/office/powerpoint/2010/main" val="685110774"/>
              </p:ext>
            </p:extLst>
          </p:nvPr>
        </p:nvGraphicFramePr>
        <p:xfrm>
          <a:off x="1311172" y="2618427"/>
          <a:ext cx="9264501" cy="1676400"/>
        </p:xfrm>
        <a:graphic>
          <a:graphicData uri="http://schemas.openxmlformats.org/drawingml/2006/table">
            <a:tbl>
              <a:tblPr firstRow="1" bandRow="1">
                <a:tableStyleId>{7E9639D4-E3E2-4D34-9284-5A2195B3D0D7}</a:tableStyleId>
              </a:tblPr>
              <a:tblGrid>
                <a:gridCol w="1181417">
                  <a:extLst>
                    <a:ext uri="{9D8B030D-6E8A-4147-A177-3AD203B41FA5}">
                      <a16:colId xmlns:a16="http://schemas.microsoft.com/office/drawing/2014/main" val="1863588584"/>
                    </a:ext>
                  </a:extLst>
                </a:gridCol>
                <a:gridCol w="1919605">
                  <a:extLst>
                    <a:ext uri="{9D8B030D-6E8A-4147-A177-3AD203B41FA5}">
                      <a16:colId xmlns:a16="http://schemas.microsoft.com/office/drawing/2014/main" val="2361665644"/>
                    </a:ext>
                  </a:extLst>
                </a:gridCol>
                <a:gridCol w="2292667">
                  <a:extLst>
                    <a:ext uri="{9D8B030D-6E8A-4147-A177-3AD203B41FA5}">
                      <a16:colId xmlns:a16="http://schemas.microsoft.com/office/drawing/2014/main" val="1197370064"/>
                    </a:ext>
                  </a:extLst>
                </a:gridCol>
                <a:gridCol w="1616393">
                  <a:extLst>
                    <a:ext uri="{9D8B030D-6E8A-4147-A177-3AD203B41FA5}">
                      <a16:colId xmlns:a16="http://schemas.microsoft.com/office/drawing/2014/main" val="2162738761"/>
                    </a:ext>
                  </a:extLst>
                </a:gridCol>
                <a:gridCol w="1076643">
                  <a:extLst>
                    <a:ext uri="{9D8B030D-6E8A-4147-A177-3AD203B41FA5}">
                      <a16:colId xmlns:a16="http://schemas.microsoft.com/office/drawing/2014/main" val="4194198198"/>
                    </a:ext>
                  </a:extLst>
                </a:gridCol>
                <a:gridCol w="1177776">
                  <a:extLst>
                    <a:ext uri="{9D8B030D-6E8A-4147-A177-3AD203B41FA5}">
                      <a16:colId xmlns:a16="http://schemas.microsoft.com/office/drawing/2014/main" val="28082000"/>
                    </a:ext>
                  </a:extLst>
                </a:gridCol>
              </a:tblGrid>
              <a:tr h="0">
                <a:tc>
                  <a:txBody>
                    <a:bodyPr/>
                    <a:lstStyle/>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gridSpan="3">
                  <a:txBody>
                    <a:bodyPr/>
                    <a:lstStyle/>
                    <a:p>
                      <a:pPr algn="ctr"/>
                      <a:r>
                        <a:rPr lang="en-US" sz="1600" dirty="0">
                          <a:solidFill>
                            <a:schemeClr val="tx1"/>
                          </a:solidFill>
                        </a:rPr>
                        <a:t>Information about the host star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hMerge="1">
                  <a:txBody>
                    <a:bodyPr/>
                    <a:lstStyle/>
                    <a:p>
                      <a:pPr algn="ct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hMerge="1">
                  <a:txBody>
                    <a:bodyPr/>
                    <a:lstStyle/>
                    <a:p>
                      <a:pPr algn="ctr"/>
                      <a:endParaRPr lang="en-US" sz="14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extLst>
                  <a:ext uri="{0D108BD9-81ED-4DB2-BD59-A6C34878D82A}">
                    <a16:rowId xmlns:a16="http://schemas.microsoft.com/office/drawing/2014/main" val="4179191003"/>
                  </a:ext>
                </a:extLst>
              </a:tr>
              <a:tr h="0">
                <a:tc>
                  <a:txBody>
                    <a:bodyPr/>
                    <a:lstStyle/>
                    <a:p>
                      <a:pPr algn="ctr"/>
                      <a:r>
                        <a:rPr lang="en-US" sz="1600" dirty="0">
                          <a:solidFill>
                            <a:schemeClr val="tx1"/>
                          </a:solidFill>
                        </a:rPr>
                        <a:t>Example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algn="ctr"/>
                      <a:r>
                        <a:rPr lang="en-US" sz="1600" dirty="0">
                          <a:solidFill>
                            <a:schemeClr val="tx1"/>
                          </a:solidFill>
                        </a:rPr>
                        <a:t>Detected Transits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algn="ctr"/>
                      <a:r>
                        <a:rPr lang="en-US" sz="1600" dirty="0">
                          <a:solidFill>
                            <a:schemeClr val="tx1"/>
                          </a:solidFill>
                        </a:rPr>
                        <a:t>Known Exoplanets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algn="ctr"/>
                      <a:r>
                        <a:rPr lang="en-US" sz="1600" dirty="0">
                          <a:solidFill>
                            <a:schemeClr val="tx1"/>
                          </a:solidFill>
                        </a:rPr>
                        <a:t>FPs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algn="ctr"/>
                      <a:r>
                        <a:rPr lang="en-US" sz="1600" dirty="0">
                          <a:solidFill>
                            <a:schemeClr val="tx1"/>
                          </a:solidFill>
                        </a:rPr>
                        <a:t>ML score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algn="ctr"/>
                      <a:r>
                        <a:rPr lang="en-US" sz="1600" dirty="0">
                          <a:solidFill>
                            <a:schemeClr val="tx1"/>
                          </a:solidFill>
                        </a:rPr>
                        <a:t>Validate?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extLst>
                  <a:ext uri="{0D108BD9-81ED-4DB2-BD59-A6C34878D82A}">
                    <a16:rowId xmlns:a16="http://schemas.microsoft.com/office/drawing/2014/main" val="2259509712"/>
                  </a:ext>
                </a:extLst>
              </a:tr>
              <a:tr h="276405">
                <a:tc>
                  <a:txBody>
                    <a:bodyPr/>
                    <a:lstStyle/>
                    <a:p>
                      <a:pPr lvl="0" algn="ctr"/>
                      <a:r>
                        <a:rPr lang="en-US" sz="1600" dirty="0"/>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0.95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484682"/>
                  </a:ext>
                </a:extLst>
              </a:tr>
              <a:tr h="135729">
                <a:tc>
                  <a:txBody>
                    <a:bodyPr/>
                    <a:lstStyle/>
                    <a:p>
                      <a:pPr lvl="0" algn="ctr"/>
                      <a:r>
                        <a:rPr lang="en-US" sz="1600" dirty="0"/>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0.991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121268"/>
                  </a:ext>
                </a:extLst>
              </a:tr>
              <a:tr h="135729">
                <a:tc>
                  <a:txBody>
                    <a:bodyPr/>
                    <a:lstStyle/>
                    <a:p>
                      <a:pPr lvl="0" algn="ctr"/>
                      <a:r>
                        <a:rPr lang="en-US" sz="1600" dirty="0"/>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0.98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600" dirty="0">
                          <a:solidFill>
                            <a:schemeClr val="tx1"/>
                          </a:solidFill>
                        </a:rPr>
                        <a: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05219961"/>
                  </a:ext>
                </a:extLst>
              </a:tr>
            </a:tbl>
          </a:graphicData>
        </a:graphic>
      </p:graphicFrame>
      <p:sp>
        <p:nvSpPr>
          <p:cNvPr id="3" name="Rectangle 2">
            <a:extLst>
              <a:ext uri="{FF2B5EF4-FFF2-40B4-BE49-F238E27FC236}">
                <a16:creationId xmlns:a16="http://schemas.microsoft.com/office/drawing/2014/main" id="{55E46C46-BA6C-2842-9388-C3357F5E1639}"/>
              </a:ext>
            </a:extLst>
          </p:cNvPr>
          <p:cNvSpPr/>
          <p:nvPr/>
        </p:nvSpPr>
        <p:spPr>
          <a:xfrm>
            <a:off x="4950104" y="5250289"/>
            <a:ext cx="2542784" cy="1338456"/>
          </a:xfrm>
          <a:prstGeom prst="rect">
            <a:avLst/>
          </a:prstGeom>
          <a:noFill/>
          <a:ln w="254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Classifier</a:t>
            </a:r>
          </a:p>
        </p:txBody>
      </p:sp>
      <p:cxnSp>
        <p:nvCxnSpPr>
          <p:cNvPr id="8" name="Straight Arrow Connector 7">
            <a:extLst>
              <a:ext uri="{FF2B5EF4-FFF2-40B4-BE49-F238E27FC236}">
                <a16:creationId xmlns:a16="http://schemas.microsoft.com/office/drawing/2014/main" id="{F805F061-1761-CA40-BDEF-7FD20D1E2328}"/>
              </a:ext>
            </a:extLst>
          </p:cNvPr>
          <p:cNvCxnSpPr>
            <a:cxnSpLocks/>
          </p:cNvCxnSpPr>
          <p:nvPr/>
        </p:nvCxnSpPr>
        <p:spPr>
          <a:xfrm>
            <a:off x="3793069" y="5421941"/>
            <a:ext cx="11401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C8D663A-D512-2942-8195-2C6B44F83FCB}"/>
              </a:ext>
            </a:extLst>
          </p:cNvPr>
          <p:cNvSpPr txBox="1"/>
          <p:nvPr/>
        </p:nvSpPr>
        <p:spPr>
          <a:xfrm>
            <a:off x="8243521" y="5726072"/>
            <a:ext cx="2776722" cy="369332"/>
          </a:xfrm>
          <a:prstGeom prst="rect">
            <a:avLst/>
          </a:prstGeom>
          <a:noFill/>
        </p:spPr>
        <p:txBody>
          <a:bodyPr wrap="none" rtlCol="0">
            <a:spAutoFit/>
          </a:bodyPr>
          <a:lstStyle/>
          <a:p>
            <a:r>
              <a:rPr lang="en-US" dirty="0"/>
              <a:t>New (multiplicity) Score</a:t>
            </a:r>
          </a:p>
        </p:txBody>
      </p:sp>
      <p:cxnSp>
        <p:nvCxnSpPr>
          <p:cNvPr id="12" name="Straight Arrow Connector 11">
            <a:extLst>
              <a:ext uri="{FF2B5EF4-FFF2-40B4-BE49-F238E27FC236}">
                <a16:creationId xmlns:a16="http://schemas.microsoft.com/office/drawing/2014/main" id="{B160B789-BCE6-9E42-BDEF-034C2ED8CDFC}"/>
              </a:ext>
            </a:extLst>
          </p:cNvPr>
          <p:cNvCxnSpPr/>
          <p:nvPr/>
        </p:nvCxnSpPr>
        <p:spPr>
          <a:xfrm>
            <a:off x="3793069" y="5731696"/>
            <a:ext cx="11401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76FF3E18-4F25-0149-9EF3-89A18DF73EAB}"/>
              </a:ext>
            </a:extLst>
          </p:cNvPr>
          <p:cNvSpPr txBox="1"/>
          <p:nvPr/>
        </p:nvSpPr>
        <p:spPr>
          <a:xfrm>
            <a:off x="2023874" y="5524473"/>
            <a:ext cx="1800493" cy="369332"/>
          </a:xfrm>
          <a:prstGeom prst="rect">
            <a:avLst/>
          </a:prstGeom>
          <a:noFill/>
        </p:spPr>
        <p:txBody>
          <a:bodyPr wrap="none" rtlCol="0">
            <a:spAutoFit/>
          </a:bodyPr>
          <a:lstStyle/>
          <a:p>
            <a:r>
              <a:rPr lang="en-US" dirty="0"/>
              <a:t>Number of FPs</a:t>
            </a:r>
          </a:p>
        </p:txBody>
      </p:sp>
      <p:cxnSp>
        <p:nvCxnSpPr>
          <p:cNvPr id="14" name="Straight Arrow Connector 13">
            <a:extLst>
              <a:ext uri="{FF2B5EF4-FFF2-40B4-BE49-F238E27FC236}">
                <a16:creationId xmlns:a16="http://schemas.microsoft.com/office/drawing/2014/main" id="{A4835398-9A5D-AF4A-B6D8-DBCDFD0AE8A8}"/>
              </a:ext>
            </a:extLst>
          </p:cNvPr>
          <p:cNvCxnSpPr/>
          <p:nvPr/>
        </p:nvCxnSpPr>
        <p:spPr>
          <a:xfrm>
            <a:off x="3777789" y="6063596"/>
            <a:ext cx="11401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F9888DAA-9F22-F649-8367-93C2353F2FF2}"/>
              </a:ext>
            </a:extLst>
          </p:cNvPr>
          <p:cNvSpPr txBox="1"/>
          <p:nvPr/>
        </p:nvSpPr>
        <p:spPr>
          <a:xfrm>
            <a:off x="1534463" y="5856373"/>
            <a:ext cx="2287806" cy="369332"/>
          </a:xfrm>
          <a:prstGeom prst="rect">
            <a:avLst/>
          </a:prstGeom>
          <a:noFill/>
        </p:spPr>
        <p:txBody>
          <a:bodyPr wrap="none" rtlCol="0">
            <a:spAutoFit/>
          </a:bodyPr>
          <a:lstStyle/>
          <a:p>
            <a:r>
              <a:rPr lang="en-US" dirty="0"/>
              <a:t>Number of Transits</a:t>
            </a:r>
          </a:p>
        </p:txBody>
      </p:sp>
      <p:cxnSp>
        <p:nvCxnSpPr>
          <p:cNvPr id="16" name="Straight Arrow Connector 15">
            <a:extLst>
              <a:ext uri="{FF2B5EF4-FFF2-40B4-BE49-F238E27FC236}">
                <a16:creationId xmlns:a16="http://schemas.microsoft.com/office/drawing/2014/main" id="{4ADB7D84-E50C-6E4A-8355-4AB2FDED277E}"/>
              </a:ext>
            </a:extLst>
          </p:cNvPr>
          <p:cNvCxnSpPr/>
          <p:nvPr/>
        </p:nvCxnSpPr>
        <p:spPr>
          <a:xfrm>
            <a:off x="3777789" y="6406574"/>
            <a:ext cx="1140100" cy="0"/>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7" name="TextBox 16">
            <a:extLst>
              <a:ext uri="{FF2B5EF4-FFF2-40B4-BE49-F238E27FC236}">
                <a16:creationId xmlns:a16="http://schemas.microsoft.com/office/drawing/2014/main" id="{91F66D9D-8B35-234E-9B95-4A5A4CEEFE91}"/>
              </a:ext>
            </a:extLst>
          </p:cNvPr>
          <p:cNvSpPr txBox="1"/>
          <p:nvPr/>
        </p:nvSpPr>
        <p:spPr>
          <a:xfrm>
            <a:off x="2076326" y="6199351"/>
            <a:ext cx="1721946" cy="369332"/>
          </a:xfrm>
          <a:prstGeom prst="rect">
            <a:avLst/>
          </a:prstGeom>
          <a:noFill/>
        </p:spPr>
        <p:txBody>
          <a:bodyPr wrap="none" rtlCol="0">
            <a:spAutoFit/>
          </a:bodyPr>
          <a:lstStyle/>
          <a:p>
            <a:r>
              <a:rPr lang="en-US" dirty="0"/>
              <a:t>Original Score</a:t>
            </a:r>
          </a:p>
        </p:txBody>
      </p:sp>
      <p:cxnSp>
        <p:nvCxnSpPr>
          <p:cNvPr id="18" name="Straight Arrow Connector 17">
            <a:extLst>
              <a:ext uri="{FF2B5EF4-FFF2-40B4-BE49-F238E27FC236}">
                <a16:creationId xmlns:a16="http://schemas.microsoft.com/office/drawing/2014/main" id="{A1FCD5AC-62E7-D642-9514-3096405EDE31}"/>
              </a:ext>
            </a:extLst>
          </p:cNvPr>
          <p:cNvCxnSpPr>
            <a:cxnSpLocks/>
            <a:stCxn id="3" idx="3"/>
            <a:endCxn id="9" idx="1"/>
          </p:cNvCxnSpPr>
          <p:nvPr/>
        </p:nvCxnSpPr>
        <p:spPr>
          <a:xfrm flipV="1">
            <a:off x="7492888" y="5910738"/>
            <a:ext cx="750633" cy="8779"/>
          </a:xfrm>
          <a:prstGeom prst="straightConnector1">
            <a:avLst/>
          </a:prstGeom>
          <a:ln w="28575">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DB24975-07FE-C947-917B-6806E492274C}"/>
              </a:ext>
            </a:extLst>
          </p:cNvPr>
          <p:cNvSpPr txBox="1"/>
          <p:nvPr/>
        </p:nvSpPr>
        <p:spPr>
          <a:xfrm>
            <a:off x="1633706" y="5198232"/>
            <a:ext cx="2193229" cy="369332"/>
          </a:xfrm>
          <a:prstGeom prst="rect">
            <a:avLst/>
          </a:prstGeom>
          <a:noFill/>
        </p:spPr>
        <p:txBody>
          <a:bodyPr wrap="none" rtlCol="0">
            <a:spAutoFit/>
          </a:bodyPr>
          <a:lstStyle/>
          <a:p>
            <a:r>
              <a:rPr lang="en-US" dirty="0"/>
              <a:t>Number of Planets</a:t>
            </a:r>
          </a:p>
        </p:txBody>
      </p:sp>
    </p:spTree>
    <p:extLst>
      <p:ext uri="{BB962C8B-B14F-4D97-AF65-F5344CB8AC3E}">
        <p14:creationId xmlns:p14="http://schemas.microsoft.com/office/powerpoint/2010/main" val="422748114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2800" dirty="0"/>
              <a:t>Multiplicity Boost of the ML Classifiers (Cont’d)</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38</a:t>
            </a:fld>
            <a:endParaRPr lang="en-US" dirty="0"/>
          </a:p>
        </p:txBody>
      </p:sp>
      <p:graphicFrame>
        <p:nvGraphicFramePr>
          <p:cNvPr id="5" name="Table 7">
            <a:extLst>
              <a:ext uri="{FF2B5EF4-FFF2-40B4-BE49-F238E27FC236}">
                <a16:creationId xmlns:a16="http://schemas.microsoft.com/office/drawing/2014/main" id="{2BFC556C-9934-237B-4004-79D842787921}"/>
              </a:ext>
            </a:extLst>
          </p:cNvPr>
          <p:cNvGraphicFramePr>
            <a:graphicFrameLocks noGrp="1"/>
          </p:cNvGraphicFramePr>
          <p:nvPr/>
        </p:nvGraphicFramePr>
        <p:xfrm>
          <a:off x="1261872" y="2970659"/>
          <a:ext cx="8785539" cy="2931160"/>
        </p:xfrm>
        <a:graphic>
          <a:graphicData uri="http://schemas.openxmlformats.org/drawingml/2006/table">
            <a:tbl>
              <a:tblPr firstRow="1" bandRow="1">
                <a:tableStyleId>{7E9639D4-E3E2-4D34-9284-5A2195B3D0D7}</a:tableStyleId>
              </a:tblPr>
              <a:tblGrid>
                <a:gridCol w="4389755">
                  <a:extLst>
                    <a:ext uri="{9D8B030D-6E8A-4147-A177-3AD203B41FA5}">
                      <a16:colId xmlns:a16="http://schemas.microsoft.com/office/drawing/2014/main" val="1863588584"/>
                    </a:ext>
                  </a:extLst>
                </a:gridCol>
                <a:gridCol w="1964938">
                  <a:extLst>
                    <a:ext uri="{9D8B030D-6E8A-4147-A177-3AD203B41FA5}">
                      <a16:colId xmlns:a16="http://schemas.microsoft.com/office/drawing/2014/main" val="1197370064"/>
                    </a:ext>
                  </a:extLst>
                </a:gridCol>
                <a:gridCol w="2430846">
                  <a:extLst>
                    <a:ext uri="{9D8B030D-6E8A-4147-A177-3AD203B41FA5}">
                      <a16:colId xmlns:a16="http://schemas.microsoft.com/office/drawing/2014/main" val="2037199019"/>
                    </a:ext>
                  </a:extLst>
                </a:gridCol>
              </a:tblGrid>
              <a:tr h="0">
                <a:tc rowSpan="2">
                  <a:txBody>
                    <a:bodyPr/>
                    <a:lstStyle/>
                    <a:p>
                      <a:pPr algn="ctr"/>
                      <a:endParaRPr lang="en-US" sz="1800" dirty="0">
                        <a:solidFill>
                          <a:schemeClr val="tx1"/>
                        </a:solidFill>
                      </a:endParaRPr>
                    </a:p>
                    <a:p>
                      <a:pPr algn="ctr"/>
                      <a:r>
                        <a:rPr lang="en-US" sz="1800" dirty="0">
                          <a:solidFill>
                            <a:schemeClr val="tx1"/>
                          </a:solidFill>
                        </a:rPr>
                        <a:t>Model/Metric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gridSpan="2">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Precision &amp; Recall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hMerge="1">
                  <a:txBody>
                    <a:bodyPr/>
                    <a:lstStyle/>
                    <a:p>
                      <a:pPr algn="ctr"/>
                      <a:endParaRPr lang="en-US" sz="160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extLst>
                  <a:ext uri="{0D108BD9-81ED-4DB2-BD59-A6C34878D82A}">
                    <a16:rowId xmlns:a16="http://schemas.microsoft.com/office/drawing/2014/main" val="2479920104"/>
                  </a:ext>
                </a:extLst>
              </a:tr>
              <a:tr h="370840">
                <a:tc vMerge="1">
                  <a:txBody>
                    <a:bodyPr/>
                    <a:lstStyle/>
                    <a:p>
                      <a:pPr algn="ctr"/>
                      <a:r>
                        <a:rPr lang="en-US" sz="1800" dirty="0">
                          <a:solidFill>
                            <a:schemeClr val="tx1"/>
                          </a:solidFill>
                        </a:rPr>
                        <a:t>Model/Metric</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Original Scores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800" dirty="0">
                          <a:solidFill>
                            <a:schemeClr val="tx1"/>
                          </a:solidFill>
                        </a:rPr>
                        <a:t>Multiplicity Boost</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AE385"/>
                    </a:solidFill>
                  </a:tcPr>
                </a:tc>
                <a:extLst>
                  <a:ext uri="{0D108BD9-81ED-4DB2-BD59-A6C34878D82A}">
                    <a16:rowId xmlns:a16="http://schemas.microsoft.com/office/drawing/2014/main" val="2259509712"/>
                  </a:ext>
                </a:extLst>
              </a:tr>
              <a:tr h="276405">
                <a:tc>
                  <a:txBody>
                    <a:bodyPr/>
                    <a:lstStyle/>
                    <a:p>
                      <a:pPr lvl="1" algn="ctr"/>
                      <a:r>
                        <a:rPr lang="en-US" sz="1800" dirty="0" err="1">
                          <a:solidFill>
                            <a:srgbClr val="C00000"/>
                          </a:solidFill>
                        </a:rPr>
                        <a:t>Robovetter</a:t>
                      </a:r>
                      <a:r>
                        <a:rPr lang="en-US" sz="1800" dirty="0"/>
                        <a:t> [Coughlin 2017]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0.951 &amp; 0.975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a:solidFill>
                            <a:schemeClr val="tx1"/>
                          </a:solidFill>
                          <a:effectLst/>
                          <a:latin typeface="+mn-lt"/>
                          <a:ea typeface="+mn-ea"/>
                          <a:cs typeface="+mn-cs"/>
                        </a:rPr>
                        <a:t>0.955 &amp; 0.980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20484682"/>
                  </a:ext>
                </a:extLst>
              </a:tr>
              <a:tr h="135729">
                <a:tc>
                  <a:txBody>
                    <a:bodyPr/>
                    <a:lstStyle/>
                    <a:p>
                      <a:pPr algn="ctr"/>
                      <a:r>
                        <a:rPr lang="en-US" sz="1800" dirty="0" err="1">
                          <a:solidFill>
                            <a:srgbClr val="C00000"/>
                          </a:solidFill>
                        </a:rPr>
                        <a:t>AstroNet</a:t>
                      </a:r>
                      <a:r>
                        <a:rPr lang="en-US" sz="1800" dirty="0"/>
                        <a:t> [</a:t>
                      </a:r>
                      <a:r>
                        <a:rPr lang="en-US" sz="1800" dirty="0" err="1"/>
                        <a:t>Shallue</a:t>
                      </a:r>
                      <a:r>
                        <a:rPr lang="en-US" sz="1800" dirty="0"/>
                        <a:t> &amp; Vanderburg 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solidFill>
                            <a:schemeClr val="tx1"/>
                          </a:solidFill>
                        </a:rPr>
                        <a:t>0.861 &amp; 0.885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a:solidFill>
                            <a:schemeClr val="tx1"/>
                          </a:solidFill>
                          <a:effectLst/>
                          <a:latin typeface="+mn-lt"/>
                          <a:ea typeface="+mn-ea"/>
                          <a:cs typeface="+mn-cs"/>
                        </a:rPr>
                        <a:t>0.875 &amp; 0.921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69121268"/>
                  </a:ext>
                </a:extLst>
              </a:tr>
              <a:tr h="194344">
                <a:tc>
                  <a:txBody>
                    <a:bodyPr/>
                    <a:lstStyle/>
                    <a:p>
                      <a:pPr algn="ctr"/>
                      <a:r>
                        <a:rPr lang="en-US" sz="1800" dirty="0" err="1">
                          <a:solidFill>
                            <a:srgbClr val="C00000"/>
                          </a:solidFill>
                        </a:rPr>
                        <a:t>ExoNet</a:t>
                      </a:r>
                      <a:r>
                        <a:rPr lang="en-US" sz="1800" dirty="0"/>
                        <a:t> [</a:t>
                      </a:r>
                      <a:r>
                        <a:rPr lang="en-US" sz="1800" dirty="0" err="1"/>
                        <a:t>Ansdell</a:t>
                      </a:r>
                      <a:r>
                        <a:rPr lang="en-US" sz="1800" dirty="0"/>
                        <a:t> et. al. 2018]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0.925 &amp; 0.864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a:solidFill>
                            <a:schemeClr val="tx1"/>
                          </a:solidFill>
                          <a:effectLst/>
                          <a:latin typeface="+mn-lt"/>
                          <a:ea typeface="+mn-ea"/>
                          <a:cs typeface="+mn-cs"/>
                        </a:rPr>
                        <a:t>0.922 &amp; 0.933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408880962"/>
                  </a:ext>
                </a:extLst>
              </a:tr>
              <a:tr h="0">
                <a:tc>
                  <a:txBody>
                    <a:bodyPr/>
                    <a:lstStyle/>
                    <a:p>
                      <a:pPr lvl="1" algn="ctr"/>
                      <a:r>
                        <a:rPr lang="en-US" sz="1800" dirty="0">
                          <a:solidFill>
                            <a:srgbClr val="C00000"/>
                          </a:solidFill>
                        </a:rPr>
                        <a:t>GPC</a:t>
                      </a:r>
                      <a:r>
                        <a:rPr lang="en-US" sz="1800" dirty="0"/>
                        <a:t> [Armstrong et. al. 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0.921 &amp; 0.964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a:solidFill>
                            <a:schemeClr val="tx1"/>
                          </a:solidFill>
                          <a:effectLst/>
                          <a:latin typeface="+mn-lt"/>
                          <a:ea typeface="+mn-ea"/>
                          <a:cs typeface="+mn-cs"/>
                        </a:rPr>
                        <a:t>0.920 &amp; 0.975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57808808"/>
                  </a:ext>
                </a:extLst>
              </a:tr>
              <a:tr h="276405">
                <a:tc>
                  <a:txBody>
                    <a:bodyPr/>
                    <a:lstStyle/>
                    <a:p>
                      <a:pPr algn="ctr"/>
                      <a:r>
                        <a:rPr lang="en-US" sz="1800" dirty="0">
                          <a:solidFill>
                            <a:srgbClr val="C00000"/>
                          </a:solidFill>
                        </a:rPr>
                        <a:t>RFC</a:t>
                      </a:r>
                      <a:r>
                        <a:rPr lang="en-US" sz="1800" dirty="0"/>
                        <a:t> [Armstrong et. al. 2020]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dirty="0"/>
                        <a:t>0.929 &amp; 0.955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kern="1200" dirty="0">
                          <a:solidFill>
                            <a:schemeClr val="tx1"/>
                          </a:solidFill>
                          <a:effectLst/>
                          <a:latin typeface="+mn-lt"/>
                          <a:ea typeface="+mn-ea"/>
                          <a:cs typeface="+mn-cs"/>
                        </a:rPr>
                        <a:t>0.928 &amp; 0.973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815372049"/>
                  </a:ext>
                </a:extLst>
              </a:tr>
              <a:tr h="311575">
                <a:tc>
                  <a:txBody>
                    <a:bodyPr/>
                    <a:lstStyle/>
                    <a:p>
                      <a:pPr algn="ctr"/>
                      <a:r>
                        <a:rPr lang="en-US" sz="1800" dirty="0" err="1">
                          <a:solidFill>
                            <a:srgbClr val="C00000"/>
                          </a:solidFill>
                        </a:rPr>
                        <a:t>ExoMiner</a:t>
                      </a:r>
                      <a:r>
                        <a:rPr lang="en-US" sz="1800" dirty="0"/>
                        <a:t> [</a:t>
                      </a:r>
                      <a:r>
                        <a:rPr lang="en-US" sz="1800" dirty="0" err="1"/>
                        <a:t>Valizadegan</a:t>
                      </a:r>
                      <a:r>
                        <a:rPr lang="en-US" sz="1800" dirty="0"/>
                        <a:t> et. al. 2022]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dirty="0"/>
                        <a:t>0.968 &amp; 0.974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1800" b="0" kern="1200" dirty="0">
                          <a:solidFill>
                            <a:schemeClr val="tx1"/>
                          </a:solidFill>
                          <a:effectLst/>
                          <a:latin typeface="+mn-lt"/>
                          <a:ea typeface="+mn-ea"/>
                          <a:cs typeface="+mn-cs"/>
                        </a:rPr>
                        <a:t>0.971 &amp; 0.977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99148264"/>
                  </a:ext>
                </a:extLst>
              </a:tr>
            </a:tbl>
          </a:graphicData>
        </a:graphic>
      </p:graphicFrame>
      <p:sp>
        <p:nvSpPr>
          <p:cNvPr id="3" name="TextBox 2">
            <a:extLst>
              <a:ext uri="{FF2B5EF4-FFF2-40B4-BE49-F238E27FC236}">
                <a16:creationId xmlns:a16="http://schemas.microsoft.com/office/drawing/2014/main" id="{67E0A905-B01C-54A0-320E-53EABBAACB0F}"/>
              </a:ext>
            </a:extLst>
          </p:cNvPr>
          <p:cNvSpPr txBox="1"/>
          <p:nvPr/>
        </p:nvSpPr>
        <p:spPr>
          <a:xfrm>
            <a:off x="1810512" y="2570549"/>
            <a:ext cx="7342075" cy="400110"/>
          </a:xfrm>
          <a:prstGeom prst="rect">
            <a:avLst/>
          </a:prstGeom>
          <a:noFill/>
        </p:spPr>
        <p:txBody>
          <a:bodyPr wrap="none" rtlCol="0">
            <a:spAutoFit/>
          </a:bodyPr>
          <a:lstStyle/>
          <a:p>
            <a:r>
              <a:rPr lang="en-US" sz="2000" dirty="0"/>
              <a:t>Multiplicity boost improves the performance of all classifiers</a:t>
            </a:r>
          </a:p>
        </p:txBody>
      </p:sp>
      <p:sp>
        <p:nvSpPr>
          <p:cNvPr id="16" name="TextBox 15">
            <a:extLst>
              <a:ext uri="{FF2B5EF4-FFF2-40B4-BE49-F238E27FC236}">
                <a16:creationId xmlns:a16="http://schemas.microsoft.com/office/drawing/2014/main" id="{3082DF3F-390A-DD98-0EC9-E492F93D3E3A}"/>
              </a:ext>
            </a:extLst>
          </p:cNvPr>
          <p:cNvSpPr txBox="1"/>
          <p:nvPr/>
        </p:nvSpPr>
        <p:spPr>
          <a:xfrm>
            <a:off x="1470802" y="1612251"/>
            <a:ext cx="8576609" cy="584775"/>
          </a:xfrm>
          <a:custGeom>
            <a:avLst/>
            <a:gdLst>
              <a:gd name="connsiteX0" fmla="*/ 0 w 8576609"/>
              <a:gd name="connsiteY0" fmla="*/ 0 h 584775"/>
              <a:gd name="connsiteX1" fmla="*/ 486008 w 8576609"/>
              <a:gd name="connsiteY1" fmla="*/ 0 h 584775"/>
              <a:gd name="connsiteX2" fmla="*/ 800484 w 8576609"/>
              <a:gd name="connsiteY2" fmla="*/ 0 h 584775"/>
              <a:gd name="connsiteX3" fmla="*/ 1543790 w 8576609"/>
              <a:gd name="connsiteY3" fmla="*/ 0 h 584775"/>
              <a:gd name="connsiteX4" fmla="*/ 2029797 w 8576609"/>
              <a:gd name="connsiteY4" fmla="*/ 0 h 584775"/>
              <a:gd name="connsiteX5" fmla="*/ 2515805 w 8576609"/>
              <a:gd name="connsiteY5" fmla="*/ 0 h 584775"/>
              <a:gd name="connsiteX6" fmla="*/ 3259111 w 8576609"/>
              <a:gd name="connsiteY6" fmla="*/ 0 h 584775"/>
              <a:gd name="connsiteX7" fmla="*/ 3659353 w 8576609"/>
              <a:gd name="connsiteY7" fmla="*/ 0 h 584775"/>
              <a:gd name="connsiteX8" fmla="*/ 4402659 w 8576609"/>
              <a:gd name="connsiteY8" fmla="*/ 0 h 584775"/>
              <a:gd name="connsiteX9" fmla="*/ 5145965 w 8576609"/>
              <a:gd name="connsiteY9" fmla="*/ 0 h 584775"/>
              <a:gd name="connsiteX10" fmla="*/ 5717739 w 8576609"/>
              <a:gd name="connsiteY10" fmla="*/ 0 h 584775"/>
              <a:gd name="connsiteX11" fmla="*/ 6461045 w 8576609"/>
              <a:gd name="connsiteY11" fmla="*/ 0 h 584775"/>
              <a:gd name="connsiteX12" fmla="*/ 6947053 w 8576609"/>
              <a:gd name="connsiteY12" fmla="*/ 0 h 584775"/>
              <a:gd name="connsiteX13" fmla="*/ 7433061 w 8576609"/>
              <a:gd name="connsiteY13" fmla="*/ 0 h 584775"/>
              <a:gd name="connsiteX14" fmla="*/ 8090601 w 8576609"/>
              <a:gd name="connsiteY14" fmla="*/ 0 h 584775"/>
              <a:gd name="connsiteX15" fmla="*/ 8576609 w 8576609"/>
              <a:gd name="connsiteY15" fmla="*/ 0 h 584775"/>
              <a:gd name="connsiteX16" fmla="*/ 8576609 w 8576609"/>
              <a:gd name="connsiteY16" fmla="*/ 584775 h 584775"/>
              <a:gd name="connsiteX17" fmla="*/ 7919069 w 8576609"/>
              <a:gd name="connsiteY17" fmla="*/ 584775 h 584775"/>
              <a:gd name="connsiteX18" fmla="*/ 7347295 w 8576609"/>
              <a:gd name="connsiteY18" fmla="*/ 584775 h 584775"/>
              <a:gd name="connsiteX19" fmla="*/ 7032819 w 8576609"/>
              <a:gd name="connsiteY19" fmla="*/ 584775 h 584775"/>
              <a:gd name="connsiteX20" fmla="*/ 6632578 w 8576609"/>
              <a:gd name="connsiteY20" fmla="*/ 584775 h 584775"/>
              <a:gd name="connsiteX21" fmla="*/ 5889272 w 8576609"/>
              <a:gd name="connsiteY21" fmla="*/ 584775 h 584775"/>
              <a:gd name="connsiteX22" fmla="*/ 5317498 w 8576609"/>
              <a:gd name="connsiteY22" fmla="*/ 584775 h 584775"/>
              <a:gd name="connsiteX23" fmla="*/ 4917256 w 8576609"/>
              <a:gd name="connsiteY23" fmla="*/ 584775 h 584775"/>
              <a:gd name="connsiteX24" fmla="*/ 4345482 w 8576609"/>
              <a:gd name="connsiteY24" fmla="*/ 584775 h 584775"/>
              <a:gd name="connsiteX25" fmla="*/ 4031006 w 8576609"/>
              <a:gd name="connsiteY25" fmla="*/ 584775 h 584775"/>
              <a:gd name="connsiteX26" fmla="*/ 3716531 w 8576609"/>
              <a:gd name="connsiteY26" fmla="*/ 584775 h 584775"/>
              <a:gd name="connsiteX27" fmla="*/ 3144757 w 8576609"/>
              <a:gd name="connsiteY27" fmla="*/ 584775 h 584775"/>
              <a:gd name="connsiteX28" fmla="*/ 2744515 w 8576609"/>
              <a:gd name="connsiteY28" fmla="*/ 584775 h 584775"/>
              <a:gd name="connsiteX29" fmla="*/ 2086975 w 8576609"/>
              <a:gd name="connsiteY29" fmla="*/ 584775 h 584775"/>
              <a:gd name="connsiteX30" fmla="*/ 1686733 w 8576609"/>
              <a:gd name="connsiteY30" fmla="*/ 584775 h 584775"/>
              <a:gd name="connsiteX31" fmla="*/ 1029193 w 8576609"/>
              <a:gd name="connsiteY31" fmla="*/ 584775 h 584775"/>
              <a:gd name="connsiteX32" fmla="*/ 714717 w 8576609"/>
              <a:gd name="connsiteY32" fmla="*/ 584775 h 584775"/>
              <a:gd name="connsiteX33" fmla="*/ 0 w 8576609"/>
              <a:gd name="connsiteY33" fmla="*/ 584775 h 584775"/>
              <a:gd name="connsiteX34" fmla="*/ 0 w 8576609"/>
              <a:gd name="connsiteY34" fmla="*/ 0 h 5847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8576609" h="584775" extrusionOk="0">
                <a:moveTo>
                  <a:pt x="0" y="0"/>
                </a:moveTo>
                <a:cubicBezTo>
                  <a:pt x="206153" y="-33717"/>
                  <a:pt x="317079" y="30969"/>
                  <a:pt x="486008" y="0"/>
                </a:cubicBezTo>
                <a:cubicBezTo>
                  <a:pt x="654937" y="-30969"/>
                  <a:pt x="704686" y="4912"/>
                  <a:pt x="800484" y="0"/>
                </a:cubicBezTo>
                <a:cubicBezTo>
                  <a:pt x="896282" y="-4912"/>
                  <a:pt x="1264958" y="44061"/>
                  <a:pt x="1543790" y="0"/>
                </a:cubicBezTo>
                <a:cubicBezTo>
                  <a:pt x="1822622" y="-44061"/>
                  <a:pt x="1892472" y="17099"/>
                  <a:pt x="2029797" y="0"/>
                </a:cubicBezTo>
                <a:cubicBezTo>
                  <a:pt x="2167122" y="-17099"/>
                  <a:pt x="2297504" y="54250"/>
                  <a:pt x="2515805" y="0"/>
                </a:cubicBezTo>
                <a:cubicBezTo>
                  <a:pt x="2734106" y="-54250"/>
                  <a:pt x="2953444" y="29644"/>
                  <a:pt x="3259111" y="0"/>
                </a:cubicBezTo>
                <a:cubicBezTo>
                  <a:pt x="3564778" y="-29644"/>
                  <a:pt x="3527497" y="35622"/>
                  <a:pt x="3659353" y="0"/>
                </a:cubicBezTo>
                <a:cubicBezTo>
                  <a:pt x="3791209" y="-35622"/>
                  <a:pt x="4168087" y="83199"/>
                  <a:pt x="4402659" y="0"/>
                </a:cubicBezTo>
                <a:cubicBezTo>
                  <a:pt x="4637231" y="-83199"/>
                  <a:pt x="4885330" y="32487"/>
                  <a:pt x="5145965" y="0"/>
                </a:cubicBezTo>
                <a:cubicBezTo>
                  <a:pt x="5406600" y="-32487"/>
                  <a:pt x="5485500" y="24684"/>
                  <a:pt x="5717739" y="0"/>
                </a:cubicBezTo>
                <a:cubicBezTo>
                  <a:pt x="5949978" y="-24684"/>
                  <a:pt x="6249117" y="47195"/>
                  <a:pt x="6461045" y="0"/>
                </a:cubicBezTo>
                <a:cubicBezTo>
                  <a:pt x="6672973" y="-47195"/>
                  <a:pt x="6846432" y="8876"/>
                  <a:pt x="6947053" y="0"/>
                </a:cubicBezTo>
                <a:cubicBezTo>
                  <a:pt x="7047674" y="-8876"/>
                  <a:pt x="7236071" y="31923"/>
                  <a:pt x="7433061" y="0"/>
                </a:cubicBezTo>
                <a:cubicBezTo>
                  <a:pt x="7630051" y="-31923"/>
                  <a:pt x="7901319" y="50793"/>
                  <a:pt x="8090601" y="0"/>
                </a:cubicBezTo>
                <a:cubicBezTo>
                  <a:pt x="8279883" y="-50793"/>
                  <a:pt x="8399552" y="37540"/>
                  <a:pt x="8576609" y="0"/>
                </a:cubicBezTo>
                <a:cubicBezTo>
                  <a:pt x="8635274" y="159339"/>
                  <a:pt x="8553170" y="303012"/>
                  <a:pt x="8576609" y="584775"/>
                </a:cubicBezTo>
                <a:cubicBezTo>
                  <a:pt x="8348233" y="650580"/>
                  <a:pt x="8140969" y="566323"/>
                  <a:pt x="7919069" y="584775"/>
                </a:cubicBezTo>
                <a:cubicBezTo>
                  <a:pt x="7697169" y="603227"/>
                  <a:pt x="7574970" y="568739"/>
                  <a:pt x="7347295" y="584775"/>
                </a:cubicBezTo>
                <a:cubicBezTo>
                  <a:pt x="7119620" y="600811"/>
                  <a:pt x="7096194" y="571704"/>
                  <a:pt x="7032819" y="584775"/>
                </a:cubicBezTo>
                <a:cubicBezTo>
                  <a:pt x="6969444" y="597846"/>
                  <a:pt x="6738586" y="546685"/>
                  <a:pt x="6632578" y="584775"/>
                </a:cubicBezTo>
                <a:cubicBezTo>
                  <a:pt x="6526570" y="622865"/>
                  <a:pt x="6093374" y="558906"/>
                  <a:pt x="5889272" y="584775"/>
                </a:cubicBezTo>
                <a:cubicBezTo>
                  <a:pt x="5685170" y="610644"/>
                  <a:pt x="5539597" y="565529"/>
                  <a:pt x="5317498" y="584775"/>
                </a:cubicBezTo>
                <a:cubicBezTo>
                  <a:pt x="5095399" y="604021"/>
                  <a:pt x="5069176" y="539124"/>
                  <a:pt x="4917256" y="584775"/>
                </a:cubicBezTo>
                <a:cubicBezTo>
                  <a:pt x="4765336" y="630426"/>
                  <a:pt x="4527877" y="532190"/>
                  <a:pt x="4345482" y="584775"/>
                </a:cubicBezTo>
                <a:cubicBezTo>
                  <a:pt x="4163087" y="637360"/>
                  <a:pt x="4099876" y="577975"/>
                  <a:pt x="4031006" y="584775"/>
                </a:cubicBezTo>
                <a:cubicBezTo>
                  <a:pt x="3962136" y="591575"/>
                  <a:pt x="3827410" y="548787"/>
                  <a:pt x="3716531" y="584775"/>
                </a:cubicBezTo>
                <a:cubicBezTo>
                  <a:pt x="3605653" y="620763"/>
                  <a:pt x="3367142" y="521946"/>
                  <a:pt x="3144757" y="584775"/>
                </a:cubicBezTo>
                <a:cubicBezTo>
                  <a:pt x="2922372" y="647604"/>
                  <a:pt x="2883658" y="582363"/>
                  <a:pt x="2744515" y="584775"/>
                </a:cubicBezTo>
                <a:cubicBezTo>
                  <a:pt x="2605372" y="587187"/>
                  <a:pt x="2346709" y="509074"/>
                  <a:pt x="2086975" y="584775"/>
                </a:cubicBezTo>
                <a:cubicBezTo>
                  <a:pt x="1827241" y="660476"/>
                  <a:pt x="1797566" y="551663"/>
                  <a:pt x="1686733" y="584775"/>
                </a:cubicBezTo>
                <a:cubicBezTo>
                  <a:pt x="1575900" y="617887"/>
                  <a:pt x="1255976" y="532103"/>
                  <a:pt x="1029193" y="584775"/>
                </a:cubicBezTo>
                <a:cubicBezTo>
                  <a:pt x="802410" y="637447"/>
                  <a:pt x="859277" y="552552"/>
                  <a:pt x="714717" y="584775"/>
                </a:cubicBezTo>
                <a:cubicBezTo>
                  <a:pt x="570157" y="616998"/>
                  <a:pt x="331787" y="512201"/>
                  <a:pt x="0" y="584775"/>
                </a:cubicBezTo>
                <a:cubicBezTo>
                  <a:pt x="-6665" y="460628"/>
                  <a:pt x="6447" y="122744"/>
                  <a:pt x="0" y="0"/>
                </a:cubicBezTo>
                <a:close/>
              </a:path>
            </a:pathLst>
          </a:custGeom>
          <a:noFill/>
          <a:ln w="28575">
            <a:solidFill>
              <a:srgbClr val="C00000"/>
            </a:solidFill>
            <a:prstDash val="sysDot"/>
            <a:extLst>
              <a:ext uri="{C807C97D-BFC1-408E-A445-0C87EB9F89A2}">
                <ask:lineSketchStyleProps xmlns="" xmlns:ask="http://schemas.microsoft.com/office/drawing/2018/sketchyshapes" sd="1219033472">
                  <a:prstGeom prst="rect">
                    <a:avLst/>
                  </a:prstGeom>
                  <ask:type>
                    <ask:lineSketchScribble/>
                  </ask:type>
                </ask:lineSketchStyleProps>
              </a:ext>
            </a:extLst>
          </a:ln>
        </p:spPr>
        <p:txBody>
          <a:bodyPr wrap="square" rtlCol="0">
            <a:spAutoFit/>
          </a:bodyPr>
          <a:lstStyle/>
          <a:p>
            <a:pPr marL="285750" indent="-285750">
              <a:buFont typeface="Arial" panose="020B0604020202020204" pitchFamily="34" charset="0"/>
              <a:buChar char="•"/>
            </a:pPr>
            <a:r>
              <a:rPr lang="en-US" sz="1600" dirty="0"/>
              <a:t>Train an ML classifier model to map the inputs to output using existing labeled data.</a:t>
            </a:r>
          </a:p>
          <a:p>
            <a:pPr marL="285750" indent="-285750">
              <a:buFont typeface="Arial" panose="020B0604020202020204" pitchFamily="34" charset="0"/>
              <a:buChar char="•"/>
            </a:pPr>
            <a:r>
              <a:rPr lang="en-US" sz="1600" dirty="0"/>
              <a:t>Can be done for any given classifier</a:t>
            </a:r>
          </a:p>
        </p:txBody>
      </p:sp>
    </p:spTree>
    <p:extLst>
      <p:ext uri="{BB962C8B-B14F-4D97-AF65-F5344CB8AC3E}">
        <p14:creationId xmlns:p14="http://schemas.microsoft.com/office/powerpoint/2010/main" val="277245821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2800" dirty="0"/>
              <a:t>Multiplicity Boost of the ML Classifiers (Cont’d)</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39</a:t>
            </a:fld>
            <a:endParaRPr lang="en-US" dirty="0"/>
          </a:p>
        </p:txBody>
      </p:sp>
      <p:sp>
        <p:nvSpPr>
          <p:cNvPr id="8" name="TextBox 7">
            <a:extLst>
              <a:ext uri="{FF2B5EF4-FFF2-40B4-BE49-F238E27FC236}">
                <a16:creationId xmlns:a16="http://schemas.microsoft.com/office/drawing/2014/main" id="{6405429F-B8F4-FD9A-E6F0-870AF3F76F2A}"/>
              </a:ext>
            </a:extLst>
          </p:cNvPr>
          <p:cNvSpPr txBox="1"/>
          <p:nvPr/>
        </p:nvSpPr>
        <p:spPr>
          <a:xfrm>
            <a:off x="7193470" y="1889249"/>
            <a:ext cx="4061705" cy="830997"/>
          </a:xfrm>
          <a:prstGeom prst="rect">
            <a:avLst/>
          </a:prstGeom>
          <a:noFill/>
        </p:spPr>
        <p:txBody>
          <a:bodyPr wrap="square" rtlCol="0">
            <a:spAutoFit/>
          </a:bodyPr>
          <a:lstStyle/>
          <a:p>
            <a:r>
              <a:rPr lang="en-US" sz="1600" dirty="0">
                <a:solidFill>
                  <a:srgbClr val="C00000"/>
                </a:solidFill>
              </a:rPr>
              <a:t>[</a:t>
            </a:r>
            <a:r>
              <a:rPr lang="en-US" sz="1600" dirty="0" err="1">
                <a:solidFill>
                  <a:srgbClr val="C00000"/>
                </a:solidFill>
              </a:rPr>
              <a:t>x,y,z</a:t>
            </a:r>
            <a:r>
              <a:rPr lang="en-US" sz="1600" dirty="0">
                <a:solidFill>
                  <a:srgbClr val="C00000"/>
                </a:solidFill>
              </a:rPr>
              <a:t>]</a:t>
            </a:r>
            <a:r>
              <a:rPr lang="en-US" sz="1600" dirty="0"/>
              <a:t>: </a:t>
            </a:r>
            <a:r>
              <a:rPr lang="en-US" sz="1600" dirty="0">
                <a:solidFill>
                  <a:srgbClr val="C00000"/>
                </a:solidFill>
              </a:rPr>
              <a:t>x</a:t>
            </a:r>
            <a:r>
              <a:rPr lang="en-US" sz="1600" dirty="0"/>
              <a:t>= number of certified false positives, </a:t>
            </a:r>
            <a:r>
              <a:rPr lang="en-US" sz="1600" dirty="0">
                <a:solidFill>
                  <a:srgbClr val="C00000"/>
                </a:solidFill>
              </a:rPr>
              <a:t>y</a:t>
            </a:r>
            <a:r>
              <a:rPr lang="en-US" sz="1600" dirty="0"/>
              <a:t>= number of confirmed planets, </a:t>
            </a:r>
            <a:r>
              <a:rPr lang="en-US" sz="1600" dirty="0">
                <a:solidFill>
                  <a:srgbClr val="C00000"/>
                </a:solidFill>
              </a:rPr>
              <a:t>z</a:t>
            </a:r>
            <a:r>
              <a:rPr lang="en-US" sz="1600" dirty="0"/>
              <a:t>=number of unknown transits</a:t>
            </a:r>
          </a:p>
        </p:txBody>
      </p:sp>
      <p:sp>
        <p:nvSpPr>
          <p:cNvPr id="11" name="TextBox 10">
            <a:extLst>
              <a:ext uri="{FF2B5EF4-FFF2-40B4-BE49-F238E27FC236}">
                <a16:creationId xmlns:a16="http://schemas.microsoft.com/office/drawing/2014/main" id="{C3B833E6-1AFE-27B4-80A0-C17856B57D48}"/>
              </a:ext>
            </a:extLst>
          </p:cNvPr>
          <p:cNvSpPr txBox="1"/>
          <p:nvPr/>
        </p:nvSpPr>
        <p:spPr>
          <a:xfrm>
            <a:off x="7026295" y="3904480"/>
            <a:ext cx="4723745" cy="584775"/>
          </a:xfrm>
          <a:prstGeom prst="rect">
            <a:avLst/>
          </a:prstGeom>
          <a:noFill/>
        </p:spPr>
        <p:txBody>
          <a:bodyPr wrap="square" rtlCol="0">
            <a:spAutoFit/>
          </a:bodyPr>
          <a:lstStyle/>
          <a:p>
            <a:pPr marL="285750" indent="-285750">
              <a:buFont typeface="Arial" panose="020B0604020202020204" pitchFamily="34" charset="0"/>
              <a:buChar char="•"/>
            </a:pPr>
            <a:r>
              <a:rPr lang="en-US" sz="1600" dirty="0">
                <a:solidFill>
                  <a:srgbClr val="C00000"/>
                </a:solidFill>
              </a:rPr>
              <a:t>Led to validation of 69 new exoplanets</a:t>
            </a:r>
          </a:p>
          <a:p>
            <a:pPr marL="285750" indent="-285750">
              <a:buFont typeface="Arial" panose="020B0604020202020204" pitchFamily="34" charset="0"/>
              <a:buChar char="•"/>
            </a:pPr>
            <a:r>
              <a:rPr lang="en-US" sz="1600" dirty="0" err="1">
                <a:solidFill>
                  <a:srgbClr val="C00000"/>
                </a:solidFill>
              </a:rPr>
              <a:t>Valizadegan</a:t>
            </a:r>
            <a:r>
              <a:rPr lang="en-US" sz="1600" dirty="0">
                <a:solidFill>
                  <a:srgbClr val="C00000"/>
                </a:solidFill>
              </a:rPr>
              <a:t> et. al. 2023</a:t>
            </a:r>
            <a:endParaRPr lang="en-US" sz="1600" dirty="0"/>
          </a:p>
        </p:txBody>
      </p:sp>
      <p:pic>
        <p:nvPicPr>
          <p:cNvPr id="5" name="Picture 4">
            <a:extLst>
              <a:ext uri="{FF2B5EF4-FFF2-40B4-BE49-F238E27FC236}">
                <a16:creationId xmlns:a16="http://schemas.microsoft.com/office/drawing/2014/main" id="{2350180C-D30F-2E6A-17EF-50DF3370433D}"/>
              </a:ext>
            </a:extLst>
          </p:cNvPr>
          <p:cNvPicPr>
            <a:picLocks noChangeAspect="1"/>
          </p:cNvPicPr>
          <p:nvPr/>
        </p:nvPicPr>
        <p:blipFill>
          <a:blip r:embed="rId2"/>
          <a:stretch>
            <a:fillRect/>
          </a:stretch>
        </p:blipFill>
        <p:spPr>
          <a:xfrm>
            <a:off x="301869" y="1229455"/>
            <a:ext cx="6518183" cy="5350050"/>
          </a:xfrm>
          <a:prstGeom prst="rect">
            <a:avLst/>
          </a:prstGeom>
        </p:spPr>
      </p:pic>
    </p:spTree>
    <p:extLst>
      <p:ext uri="{BB962C8B-B14F-4D97-AF65-F5344CB8AC3E}">
        <p14:creationId xmlns:p14="http://schemas.microsoft.com/office/powerpoint/2010/main" val="320144633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4</a:t>
            </a:fld>
            <a:endParaRPr lang="en-US" dirty="0"/>
          </a:p>
        </p:txBody>
      </p:sp>
      <p:pic>
        <p:nvPicPr>
          <p:cNvPr id="4" name="Picture 3">
            <a:extLst>
              <a:ext uri="{FF2B5EF4-FFF2-40B4-BE49-F238E27FC236}">
                <a16:creationId xmlns:a16="http://schemas.microsoft.com/office/drawing/2014/main" id="{7902F4DD-2E4D-6741-A55C-30B00263B91A}"/>
              </a:ext>
            </a:extLst>
          </p:cNvPr>
          <p:cNvPicPr>
            <a:picLocks noChangeAspect="1"/>
          </p:cNvPicPr>
          <p:nvPr/>
        </p:nvPicPr>
        <p:blipFill>
          <a:blip r:embed="rId3"/>
          <a:stretch>
            <a:fillRect/>
          </a:stretch>
        </p:blipFill>
        <p:spPr>
          <a:xfrm>
            <a:off x="0" y="1"/>
            <a:ext cx="11406753" cy="6858000"/>
          </a:xfrm>
          <a:prstGeom prst="rect">
            <a:avLst/>
          </a:prstGeom>
        </p:spPr>
      </p:pic>
      <p:sp>
        <p:nvSpPr>
          <p:cNvPr id="2" name="TextBox 1">
            <a:extLst>
              <a:ext uri="{FF2B5EF4-FFF2-40B4-BE49-F238E27FC236}">
                <a16:creationId xmlns:a16="http://schemas.microsoft.com/office/drawing/2014/main" id="{DEDC419B-7755-9720-7DF2-0383F719B48C}"/>
              </a:ext>
            </a:extLst>
          </p:cNvPr>
          <p:cNvSpPr txBox="1"/>
          <p:nvPr/>
        </p:nvSpPr>
        <p:spPr>
          <a:xfrm>
            <a:off x="7772400" y="281803"/>
            <a:ext cx="2578100" cy="523220"/>
          </a:xfrm>
          <a:prstGeom prst="rect">
            <a:avLst/>
          </a:prstGeom>
          <a:noFill/>
        </p:spPr>
        <p:txBody>
          <a:bodyPr wrap="square" rtlCol="0">
            <a:spAutoFit/>
          </a:bodyPr>
          <a:lstStyle/>
          <a:p>
            <a:r>
              <a:rPr lang="en-US" sz="1400" dirty="0">
                <a:solidFill>
                  <a:schemeClr val="bg1"/>
                </a:solidFill>
              </a:rPr>
              <a:t>These pixels are all we got from Star TRAPPIST-1</a:t>
            </a:r>
          </a:p>
        </p:txBody>
      </p:sp>
      <p:sp>
        <p:nvSpPr>
          <p:cNvPr id="5" name="TextBox 4">
            <a:extLst>
              <a:ext uri="{FF2B5EF4-FFF2-40B4-BE49-F238E27FC236}">
                <a16:creationId xmlns:a16="http://schemas.microsoft.com/office/drawing/2014/main" id="{52F50F82-8794-AB72-6D9C-A5290E701D60}"/>
              </a:ext>
            </a:extLst>
          </p:cNvPr>
          <p:cNvSpPr txBox="1"/>
          <p:nvPr/>
        </p:nvSpPr>
        <p:spPr>
          <a:xfrm>
            <a:off x="1143000" y="404913"/>
            <a:ext cx="4318000" cy="400110"/>
          </a:xfrm>
          <a:prstGeom prst="rect">
            <a:avLst/>
          </a:prstGeom>
          <a:noFill/>
        </p:spPr>
        <p:txBody>
          <a:bodyPr wrap="square" rtlCol="0">
            <a:spAutoFit/>
          </a:bodyPr>
          <a:lstStyle/>
          <a:p>
            <a:r>
              <a:rPr lang="en-US" sz="2000" dirty="0">
                <a:solidFill>
                  <a:srgbClr val="FFC000"/>
                </a:solidFill>
              </a:rPr>
              <a:t>All we see of a star (not a planet)</a:t>
            </a:r>
          </a:p>
        </p:txBody>
      </p:sp>
    </p:spTree>
    <p:extLst>
      <p:ext uri="{BB962C8B-B14F-4D97-AF65-F5344CB8AC3E}">
        <p14:creationId xmlns:p14="http://schemas.microsoft.com/office/powerpoint/2010/main" val="379538492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3200" dirty="0"/>
              <a:t>Ongoing Direction: Application on TESS</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40</a:t>
            </a:fld>
            <a:endParaRPr lang="en-US" dirty="0"/>
          </a:p>
        </p:txBody>
      </p:sp>
      <p:sp>
        <p:nvSpPr>
          <p:cNvPr id="10" name="TextBox 9">
            <a:extLst>
              <a:ext uri="{FF2B5EF4-FFF2-40B4-BE49-F238E27FC236}">
                <a16:creationId xmlns:a16="http://schemas.microsoft.com/office/drawing/2014/main" id="{B430F560-65CF-4F41-90E6-B1DB7E435F93}"/>
              </a:ext>
            </a:extLst>
          </p:cNvPr>
          <p:cNvSpPr txBox="1"/>
          <p:nvPr/>
        </p:nvSpPr>
        <p:spPr>
          <a:xfrm>
            <a:off x="774620" y="1366056"/>
            <a:ext cx="9969580" cy="4708981"/>
          </a:xfrm>
          <a:prstGeom prst="rect">
            <a:avLst/>
          </a:prstGeom>
          <a:noFill/>
        </p:spPr>
        <p:txBody>
          <a:bodyPr wrap="square" rtlCol="0">
            <a:spAutoFit/>
          </a:bodyPr>
          <a:lstStyle/>
          <a:p>
            <a:pPr marL="285750" indent="-285750">
              <a:buFont typeface="Arial" panose="020B0604020202020204" pitchFamily="34" charset="0"/>
              <a:buChar char="•"/>
            </a:pPr>
            <a:r>
              <a:rPr lang="en-US" sz="2000" dirty="0"/>
              <a:t>Challenges:</a:t>
            </a:r>
          </a:p>
          <a:p>
            <a:pPr marL="742950" lvl="1" indent="-285750">
              <a:buFont typeface="Arial" panose="020B0604020202020204" pitchFamily="34" charset="0"/>
              <a:buChar char="•"/>
            </a:pPr>
            <a:r>
              <a:rPr lang="en-US" sz="2000" dirty="0">
                <a:solidFill>
                  <a:srgbClr val="C00000"/>
                </a:solidFill>
              </a:rPr>
              <a:t>Low S/N</a:t>
            </a:r>
            <a:r>
              <a:rPr lang="en-US" sz="2000" dirty="0"/>
              <a:t> compared to Kepler</a:t>
            </a:r>
          </a:p>
          <a:p>
            <a:pPr marL="742950" lvl="1" indent="-285750">
              <a:buFont typeface="Arial" panose="020B0604020202020204" pitchFamily="34" charset="0"/>
              <a:buChar char="•"/>
            </a:pPr>
            <a:r>
              <a:rPr lang="en-US" sz="2000" dirty="0">
                <a:solidFill>
                  <a:srgbClr val="C00000"/>
                </a:solidFill>
              </a:rPr>
              <a:t>Larger exoplanets</a:t>
            </a:r>
            <a:r>
              <a:rPr lang="en-US" sz="2000" dirty="0"/>
              <a:t> makes distinguishing between Eclipsing binaries and Exoplanet difficult.</a:t>
            </a:r>
          </a:p>
          <a:p>
            <a:pPr marL="742950" lvl="1" indent="-285750">
              <a:buFont typeface="Arial" panose="020B0604020202020204" pitchFamily="34" charset="0"/>
              <a:buChar char="•"/>
            </a:pPr>
            <a:r>
              <a:rPr lang="en-US" sz="2000" dirty="0"/>
              <a:t>Lack of enough high quality labels</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solidFill>
                  <a:srgbClr val="C00000"/>
                </a:solidFill>
              </a:rPr>
              <a:t>Transfer Learning</a:t>
            </a:r>
            <a:r>
              <a:rPr lang="en-US" sz="2000" dirty="0"/>
              <a:t>: classifying TESS signals using </a:t>
            </a:r>
            <a:r>
              <a:rPr lang="en-US" sz="2000" dirty="0" err="1"/>
              <a:t>ExoMiner</a:t>
            </a:r>
            <a:r>
              <a:rPr lang="en-US" sz="2000" dirty="0"/>
              <a:t> trained on Kepler data </a:t>
            </a:r>
            <a:r>
              <a:rPr lang="en-US" sz="2000" dirty="0">
                <a:solidFill>
                  <a:srgbClr val="C00000"/>
                </a:solidFill>
              </a:rPr>
              <a:t>with little fine-tunning</a:t>
            </a:r>
          </a:p>
          <a:p>
            <a:pPr lvl="1"/>
            <a:endParaRPr lang="en-US" sz="2000" dirty="0"/>
          </a:p>
          <a:p>
            <a:pPr marL="285750" indent="-285750">
              <a:buFont typeface="Arial" panose="020B0604020202020204" pitchFamily="34" charset="0"/>
              <a:buChar char="•"/>
            </a:pPr>
            <a:r>
              <a:rPr lang="en-US" sz="2000" dirty="0"/>
              <a:t>Preliminary results are encouraging but not great.</a:t>
            </a:r>
          </a:p>
          <a:p>
            <a:pPr marL="742950" lvl="1" indent="-285750">
              <a:buFont typeface="Arial" panose="020B0604020202020204" pitchFamily="34" charset="0"/>
              <a:buChar char="•"/>
            </a:pPr>
            <a:r>
              <a:rPr lang="en-US" sz="2000" dirty="0">
                <a:solidFill>
                  <a:srgbClr val="C00000"/>
                </a:solidFill>
              </a:rPr>
              <a:t>Satisfactory for ranking and suggestion </a:t>
            </a:r>
            <a:r>
              <a:rPr lang="en-US" sz="2000" dirty="0"/>
              <a:t>for follow up study</a:t>
            </a:r>
          </a:p>
          <a:p>
            <a:pPr marL="742950" lvl="1" indent="-285750">
              <a:buFont typeface="Arial" panose="020B0604020202020204" pitchFamily="34" charset="0"/>
              <a:buChar char="•"/>
            </a:pPr>
            <a:r>
              <a:rPr lang="en-US" sz="2000" dirty="0">
                <a:solidFill>
                  <a:srgbClr val="C00000"/>
                </a:solidFill>
              </a:rPr>
              <a:t>Not accurate </a:t>
            </a:r>
            <a:r>
              <a:rPr lang="en-US" sz="2000" dirty="0"/>
              <a:t>enough for </a:t>
            </a:r>
            <a:r>
              <a:rPr lang="en-US" sz="2000" dirty="0">
                <a:solidFill>
                  <a:srgbClr val="C00000"/>
                </a:solidFill>
              </a:rPr>
              <a:t>validation</a:t>
            </a:r>
            <a:r>
              <a:rPr lang="en-US" sz="2000" dirty="0"/>
              <a:t> yet.</a:t>
            </a:r>
          </a:p>
          <a:p>
            <a:pPr marL="742950" lvl="1" indent="-285750">
              <a:buFont typeface="Arial" panose="020B0604020202020204" pitchFamily="34" charset="0"/>
              <a:buChar char="•"/>
            </a:pPr>
            <a:endParaRPr lang="en-US" sz="2000" dirty="0"/>
          </a:p>
          <a:p>
            <a:pPr marL="285750" indent="-285750">
              <a:buFont typeface="Arial" panose="020B0604020202020204" pitchFamily="34" charset="0"/>
              <a:buChar char="•"/>
            </a:pPr>
            <a:r>
              <a:rPr lang="en-US" sz="2000" dirty="0"/>
              <a:t>Improved </a:t>
            </a:r>
            <a:r>
              <a:rPr lang="en-US" sz="2000" dirty="0" err="1"/>
              <a:t>ExoMiner</a:t>
            </a:r>
            <a:r>
              <a:rPr lang="en-US" sz="2000" dirty="0"/>
              <a:t> in multiple ways:</a:t>
            </a:r>
          </a:p>
          <a:p>
            <a:pPr marL="742950" lvl="1" indent="-285750">
              <a:buFont typeface="Arial" panose="020B0604020202020204" pitchFamily="34" charset="0"/>
              <a:buChar char="•"/>
            </a:pPr>
            <a:r>
              <a:rPr lang="en-US" sz="2000" dirty="0"/>
              <a:t>New model: </a:t>
            </a:r>
            <a:r>
              <a:rPr lang="en-US" sz="2000" dirty="0" err="1"/>
              <a:t>ExoMiner</a:t>
            </a:r>
            <a:r>
              <a:rPr lang="en-US" sz="2000" dirty="0"/>
              <a:t>++ (paper will be out soon)</a:t>
            </a:r>
          </a:p>
        </p:txBody>
      </p:sp>
    </p:spTree>
    <p:extLst>
      <p:ext uri="{BB962C8B-B14F-4D97-AF65-F5344CB8AC3E}">
        <p14:creationId xmlns:p14="http://schemas.microsoft.com/office/powerpoint/2010/main" val="53292607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F9B-B3B7-7662-3B99-2B644B2ACABD}"/>
              </a:ext>
            </a:extLst>
          </p:cNvPr>
          <p:cNvSpPr>
            <a:spLocks noGrp="1"/>
          </p:cNvSpPr>
          <p:nvPr>
            <p:ph type="title"/>
          </p:nvPr>
        </p:nvSpPr>
        <p:spPr>
          <a:xfrm>
            <a:off x="914401" y="570604"/>
            <a:ext cx="10156435" cy="1076324"/>
          </a:xfrm>
        </p:spPr>
        <p:txBody>
          <a:bodyPr vert="horz" lIns="91440" tIns="45720" rIns="91440" bIns="45720" rtlCol="0" anchor="b">
            <a:normAutofit/>
          </a:bodyPr>
          <a:lstStyle/>
          <a:p>
            <a:pPr>
              <a:lnSpc>
                <a:spcPct val="85000"/>
              </a:lnSpc>
            </a:pPr>
            <a:r>
              <a:rPr lang="en-US" sz="3800" dirty="0" err="1"/>
              <a:t>ExoMiner</a:t>
            </a:r>
            <a:r>
              <a:rPr lang="en-US" sz="3800" dirty="0"/>
              <a:t>++</a:t>
            </a:r>
            <a:br>
              <a:rPr lang="en-US" sz="3800" dirty="0"/>
            </a:br>
            <a:endParaRPr lang="en-US" sz="3800" dirty="0"/>
          </a:p>
        </p:txBody>
      </p:sp>
      <p:pic>
        <p:nvPicPr>
          <p:cNvPr id="6" name="Picture 5">
            <a:extLst>
              <a:ext uri="{FF2B5EF4-FFF2-40B4-BE49-F238E27FC236}">
                <a16:creationId xmlns:a16="http://schemas.microsoft.com/office/drawing/2014/main" id="{D52529C6-219E-6866-5026-2170AEA691E3}"/>
              </a:ext>
            </a:extLst>
          </p:cNvPr>
          <p:cNvPicPr>
            <a:picLocks noChangeAspect="1"/>
          </p:cNvPicPr>
          <p:nvPr/>
        </p:nvPicPr>
        <p:blipFill>
          <a:blip r:embed="rId2"/>
          <a:srcRect/>
          <a:stretch/>
        </p:blipFill>
        <p:spPr>
          <a:xfrm>
            <a:off x="349051" y="2208103"/>
            <a:ext cx="10835640" cy="3652302"/>
          </a:xfrm>
          <a:prstGeom prst="rect">
            <a:avLst/>
          </a:prstGeom>
        </p:spPr>
      </p:pic>
      <p:sp>
        <p:nvSpPr>
          <p:cNvPr id="4" name="Slide Number Placeholder 3">
            <a:extLst>
              <a:ext uri="{FF2B5EF4-FFF2-40B4-BE49-F238E27FC236}">
                <a16:creationId xmlns:a16="http://schemas.microsoft.com/office/drawing/2014/main" id="{5B02A22D-85A0-DF7E-0C5B-254B68F88AB5}"/>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4FAB73BC-B049-4115-A692-8D63A059BFB8}" type="slidenum">
              <a:rPr lang="en-US">
                <a:solidFill>
                  <a:srgbClr val="A6A6A6"/>
                </a:solidFill>
              </a:rPr>
              <a:pPr>
                <a:lnSpc>
                  <a:spcPct val="90000"/>
                </a:lnSpc>
                <a:spcAft>
                  <a:spcPts val="600"/>
                </a:spcAft>
              </a:pPr>
              <a:t>41</a:t>
            </a:fld>
            <a:endParaRPr lang="en-US">
              <a:solidFill>
                <a:srgbClr val="A6A6A6"/>
              </a:solidFill>
            </a:endParaRPr>
          </a:p>
        </p:txBody>
      </p:sp>
      <p:sp>
        <p:nvSpPr>
          <p:cNvPr id="3" name="Rectangle 2">
            <a:extLst>
              <a:ext uri="{FF2B5EF4-FFF2-40B4-BE49-F238E27FC236}">
                <a16:creationId xmlns:a16="http://schemas.microsoft.com/office/drawing/2014/main" id="{DD9C8242-6C62-6A0E-A135-5EA4E7682AEF}"/>
              </a:ext>
            </a:extLst>
          </p:cNvPr>
          <p:cNvSpPr/>
          <p:nvPr/>
        </p:nvSpPr>
        <p:spPr>
          <a:xfrm>
            <a:off x="325605" y="2000133"/>
            <a:ext cx="3224652" cy="3914671"/>
          </a:xfrm>
          <a:prstGeom prst="rect">
            <a:avLst/>
          </a:prstGeom>
          <a:noFill/>
          <a:ln w="2857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A1D9E50-5F86-2282-D6C5-D445BEECDC19}"/>
              </a:ext>
            </a:extLst>
          </p:cNvPr>
          <p:cNvSpPr txBox="1"/>
          <p:nvPr/>
        </p:nvSpPr>
        <p:spPr>
          <a:xfrm>
            <a:off x="943502" y="1657790"/>
            <a:ext cx="2173001" cy="400110"/>
          </a:xfrm>
          <a:prstGeom prst="rect">
            <a:avLst/>
          </a:prstGeom>
          <a:noFill/>
        </p:spPr>
        <p:txBody>
          <a:bodyPr wrap="square" rtlCol="0">
            <a:spAutoFit/>
          </a:bodyPr>
          <a:lstStyle/>
          <a:p>
            <a:r>
              <a:rPr lang="en-US" sz="2000" dirty="0">
                <a:solidFill>
                  <a:srgbClr val="C00000"/>
                </a:solidFill>
              </a:rPr>
              <a:t>Added branches</a:t>
            </a:r>
          </a:p>
        </p:txBody>
      </p:sp>
      <p:grpSp>
        <p:nvGrpSpPr>
          <p:cNvPr id="22" name="Group 21">
            <a:extLst>
              <a:ext uri="{FF2B5EF4-FFF2-40B4-BE49-F238E27FC236}">
                <a16:creationId xmlns:a16="http://schemas.microsoft.com/office/drawing/2014/main" id="{444DD792-0AD1-F46A-13A4-8117BD141D26}"/>
              </a:ext>
            </a:extLst>
          </p:cNvPr>
          <p:cNvGrpSpPr/>
          <p:nvPr/>
        </p:nvGrpSpPr>
        <p:grpSpPr>
          <a:xfrm>
            <a:off x="9994032" y="1410133"/>
            <a:ext cx="862454" cy="797970"/>
            <a:chOff x="9639055" y="57476"/>
            <a:chExt cx="1237344" cy="1237344"/>
          </a:xfrm>
        </p:grpSpPr>
        <p:pic>
          <p:nvPicPr>
            <p:cNvPr id="23" name="Picture 22" descr="A blue bird with black background&#10;&#10;Description automatically generated">
              <a:extLst>
                <a:ext uri="{FF2B5EF4-FFF2-40B4-BE49-F238E27FC236}">
                  <a16:creationId xmlns:a16="http://schemas.microsoft.com/office/drawing/2014/main" id="{E5F7CB28-AEEB-6E0E-4AA9-FD516256F8B8}"/>
                </a:ext>
              </a:extLst>
            </p:cNvPr>
            <p:cNvPicPr>
              <a:picLocks noChangeAspect="1"/>
            </p:cNvPicPr>
            <p:nvPr/>
          </p:nvPicPr>
          <p:blipFill>
            <a:blip r:embed="rId3"/>
            <a:stretch>
              <a:fillRect/>
            </a:stretch>
          </p:blipFill>
          <p:spPr>
            <a:xfrm>
              <a:off x="9848214" y="339420"/>
              <a:ext cx="819026" cy="673457"/>
            </a:xfrm>
            <a:prstGeom prst="rect">
              <a:avLst/>
            </a:prstGeom>
          </p:spPr>
        </p:pic>
        <p:pic>
          <p:nvPicPr>
            <p:cNvPr id="24" name="Picture 23" descr="A red circle with a black background&#10;&#10;Description automatically generated">
              <a:extLst>
                <a:ext uri="{FF2B5EF4-FFF2-40B4-BE49-F238E27FC236}">
                  <a16:creationId xmlns:a16="http://schemas.microsoft.com/office/drawing/2014/main" id="{BD2B1D87-8710-E205-5CC7-82AF52EA38EF}"/>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639055" y="57476"/>
              <a:ext cx="1237344" cy="1237344"/>
            </a:xfrm>
            <a:prstGeom prst="rect">
              <a:avLst/>
            </a:prstGeom>
          </p:spPr>
        </p:pic>
      </p:grpSp>
      <p:sp>
        <p:nvSpPr>
          <p:cNvPr id="5" name="TextBox 4">
            <a:extLst>
              <a:ext uri="{FF2B5EF4-FFF2-40B4-BE49-F238E27FC236}">
                <a16:creationId xmlns:a16="http://schemas.microsoft.com/office/drawing/2014/main" id="{FFEFAD46-CF53-86EB-2B64-8C45EB4B8407}"/>
              </a:ext>
            </a:extLst>
          </p:cNvPr>
          <p:cNvSpPr txBox="1"/>
          <p:nvPr/>
        </p:nvSpPr>
        <p:spPr>
          <a:xfrm>
            <a:off x="1121164" y="1197545"/>
            <a:ext cx="8704627" cy="369332"/>
          </a:xfrm>
          <a:prstGeom prst="rect">
            <a:avLst/>
          </a:prstGeom>
          <a:noFill/>
        </p:spPr>
        <p:txBody>
          <a:bodyPr wrap="none" rtlCol="0">
            <a:spAutoFit/>
          </a:bodyPr>
          <a:lstStyle/>
          <a:p>
            <a:r>
              <a:rPr lang="en-US" dirty="0"/>
              <a:t>Three new branches: 1- unfolded flux, 2) difference image, 3) momentum dumps</a:t>
            </a:r>
          </a:p>
        </p:txBody>
      </p:sp>
    </p:spTree>
    <p:extLst>
      <p:ext uri="{BB962C8B-B14F-4D97-AF65-F5344CB8AC3E}">
        <p14:creationId xmlns:p14="http://schemas.microsoft.com/office/powerpoint/2010/main" val="7624624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52529C6-219E-6866-5026-2170AEA691E3}"/>
              </a:ext>
            </a:extLst>
          </p:cNvPr>
          <p:cNvPicPr>
            <a:picLocks noChangeAspect="1"/>
          </p:cNvPicPr>
          <p:nvPr/>
        </p:nvPicPr>
        <p:blipFill>
          <a:blip r:embed="rId2"/>
          <a:srcRect/>
          <a:stretch/>
        </p:blipFill>
        <p:spPr>
          <a:xfrm>
            <a:off x="441960" y="1923389"/>
            <a:ext cx="10835640" cy="3652302"/>
          </a:xfrm>
          <a:prstGeom prst="rect">
            <a:avLst/>
          </a:prstGeom>
        </p:spPr>
      </p:pic>
      <p:sp>
        <p:nvSpPr>
          <p:cNvPr id="4" name="Slide Number Placeholder 3">
            <a:extLst>
              <a:ext uri="{FF2B5EF4-FFF2-40B4-BE49-F238E27FC236}">
                <a16:creationId xmlns:a16="http://schemas.microsoft.com/office/drawing/2014/main" id="{5B02A22D-85A0-DF7E-0C5B-254B68F88AB5}"/>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4FAB73BC-B049-4115-A692-8D63A059BFB8}" type="slidenum">
              <a:rPr lang="en-US">
                <a:solidFill>
                  <a:srgbClr val="A6A6A6"/>
                </a:solidFill>
              </a:rPr>
              <a:pPr>
                <a:lnSpc>
                  <a:spcPct val="90000"/>
                </a:lnSpc>
                <a:spcAft>
                  <a:spcPts val="600"/>
                </a:spcAft>
              </a:pPr>
              <a:t>42</a:t>
            </a:fld>
            <a:endParaRPr lang="en-US">
              <a:solidFill>
                <a:srgbClr val="A6A6A6"/>
              </a:solidFill>
            </a:endParaRPr>
          </a:p>
        </p:txBody>
      </p:sp>
      <p:sp>
        <p:nvSpPr>
          <p:cNvPr id="5" name="Left Brace 4">
            <a:extLst>
              <a:ext uri="{FF2B5EF4-FFF2-40B4-BE49-F238E27FC236}">
                <a16:creationId xmlns:a16="http://schemas.microsoft.com/office/drawing/2014/main" id="{78DB937D-E8E9-3E66-C67D-7EB1E7929AA7}"/>
              </a:ext>
            </a:extLst>
          </p:cNvPr>
          <p:cNvSpPr/>
          <p:nvPr/>
        </p:nvSpPr>
        <p:spPr>
          <a:xfrm rot="5400000">
            <a:off x="4997754" y="169274"/>
            <a:ext cx="522128" cy="3092336"/>
          </a:xfrm>
          <a:prstGeom prst="leftBrace">
            <a:avLst/>
          </a:prstGeom>
          <a:ln w="28575">
            <a:solidFill>
              <a:srgbClr val="C00000"/>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CCF1695B-F78D-9F03-D325-F07B67FF4824}"/>
              </a:ext>
            </a:extLst>
          </p:cNvPr>
          <p:cNvSpPr txBox="1"/>
          <p:nvPr/>
        </p:nvSpPr>
        <p:spPr>
          <a:xfrm>
            <a:off x="4543925" y="1136082"/>
            <a:ext cx="1729047" cy="369332"/>
          </a:xfrm>
          <a:prstGeom prst="rect">
            <a:avLst/>
          </a:prstGeom>
          <a:noFill/>
        </p:spPr>
        <p:txBody>
          <a:bodyPr wrap="square" rtlCol="0">
            <a:spAutoFit/>
          </a:bodyPr>
          <a:lstStyle/>
          <a:p>
            <a:r>
              <a:rPr lang="en-US" dirty="0">
                <a:solidFill>
                  <a:srgbClr val="C00000"/>
                </a:solidFill>
              </a:rPr>
              <a:t>Same type</a:t>
            </a:r>
          </a:p>
        </p:txBody>
      </p:sp>
      <p:grpSp>
        <p:nvGrpSpPr>
          <p:cNvPr id="20" name="Group 19">
            <a:extLst>
              <a:ext uri="{FF2B5EF4-FFF2-40B4-BE49-F238E27FC236}">
                <a16:creationId xmlns:a16="http://schemas.microsoft.com/office/drawing/2014/main" id="{D907FA00-6D71-7F08-62A5-42C43BEDBBE4}"/>
              </a:ext>
            </a:extLst>
          </p:cNvPr>
          <p:cNvGrpSpPr/>
          <p:nvPr/>
        </p:nvGrpSpPr>
        <p:grpSpPr>
          <a:xfrm>
            <a:off x="10147055" y="1306051"/>
            <a:ext cx="862454" cy="797970"/>
            <a:chOff x="9639055" y="57476"/>
            <a:chExt cx="1237344" cy="1237344"/>
          </a:xfrm>
        </p:grpSpPr>
        <p:pic>
          <p:nvPicPr>
            <p:cNvPr id="21" name="Picture 20" descr="A blue bird with black background&#10;&#10;Description automatically generated">
              <a:extLst>
                <a:ext uri="{FF2B5EF4-FFF2-40B4-BE49-F238E27FC236}">
                  <a16:creationId xmlns:a16="http://schemas.microsoft.com/office/drawing/2014/main" id="{D7B1FF86-A55C-63A6-D6A0-00A35C483F3D}"/>
                </a:ext>
              </a:extLst>
            </p:cNvPr>
            <p:cNvPicPr>
              <a:picLocks noChangeAspect="1"/>
            </p:cNvPicPr>
            <p:nvPr/>
          </p:nvPicPr>
          <p:blipFill>
            <a:blip r:embed="rId3"/>
            <a:stretch>
              <a:fillRect/>
            </a:stretch>
          </p:blipFill>
          <p:spPr>
            <a:xfrm>
              <a:off x="9848214" y="339420"/>
              <a:ext cx="819026" cy="673457"/>
            </a:xfrm>
            <a:prstGeom prst="rect">
              <a:avLst/>
            </a:prstGeom>
          </p:spPr>
        </p:pic>
        <p:pic>
          <p:nvPicPr>
            <p:cNvPr id="22" name="Picture 21" descr="A red circle with a black background&#10;&#10;Description automatically generated">
              <a:extLst>
                <a:ext uri="{FF2B5EF4-FFF2-40B4-BE49-F238E27FC236}">
                  <a16:creationId xmlns:a16="http://schemas.microsoft.com/office/drawing/2014/main" id="{940517AB-C1A0-EA18-3981-1108514E508E}"/>
                </a:ext>
              </a:extLst>
            </p:cNvPr>
            <p:cNvPicPr>
              <a:picLocks noChangeAspect="1"/>
            </p:cNvPicPr>
            <p:nvPr/>
          </p:nvPicPr>
          <p:blipFill>
            <a:blip r:embed="rId4">
              <a:extLst>
                <a:ext uri="{837473B0-CC2E-450A-ABE3-18F120FF3D39}">
                  <a1611:picAttrSrcUrl xmlns:a1611="http://schemas.microsoft.com/office/drawing/2016/11/main" r:id="rId5"/>
                </a:ext>
              </a:extLst>
            </a:blip>
            <a:stretch>
              <a:fillRect/>
            </a:stretch>
          </p:blipFill>
          <p:spPr>
            <a:xfrm>
              <a:off x="9639055" y="57476"/>
              <a:ext cx="1237344" cy="1237344"/>
            </a:xfrm>
            <a:prstGeom prst="rect">
              <a:avLst/>
            </a:prstGeom>
          </p:spPr>
        </p:pic>
      </p:grpSp>
      <p:sp>
        <p:nvSpPr>
          <p:cNvPr id="9" name="Title 1">
            <a:extLst>
              <a:ext uri="{FF2B5EF4-FFF2-40B4-BE49-F238E27FC236}">
                <a16:creationId xmlns:a16="http://schemas.microsoft.com/office/drawing/2014/main" id="{B8F700CC-FD4D-59CE-0E17-0F0254D54010}"/>
              </a:ext>
            </a:extLst>
          </p:cNvPr>
          <p:cNvSpPr>
            <a:spLocks noGrp="1"/>
          </p:cNvSpPr>
          <p:nvPr>
            <p:ph type="title"/>
          </p:nvPr>
        </p:nvSpPr>
        <p:spPr>
          <a:xfrm>
            <a:off x="914401" y="570604"/>
            <a:ext cx="10156435" cy="1076324"/>
          </a:xfrm>
        </p:spPr>
        <p:txBody>
          <a:bodyPr vert="horz" lIns="91440" tIns="45720" rIns="91440" bIns="45720" rtlCol="0" anchor="b">
            <a:normAutofit/>
          </a:bodyPr>
          <a:lstStyle/>
          <a:p>
            <a:pPr>
              <a:lnSpc>
                <a:spcPct val="85000"/>
              </a:lnSpc>
            </a:pPr>
            <a:r>
              <a:rPr lang="en-US" sz="3800" dirty="0" err="1"/>
              <a:t>ExoMiner</a:t>
            </a:r>
            <a:r>
              <a:rPr lang="en-US" sz="3800" dirty="0"/>
              <a:t>++</a:t>
            </a:r>
            <a:br>
              <a:rPr lang="en-US" sz="3800" dirty="0"/>
            </a:br>
            <a:endParaRPr lang="en-US" sz="3800" dirty="0"/>
          </a:p>
        </p:txBody>
      </p:sp>
      <p:sp>
        <p:nvSpPr>
          <p:cNvPr id="2" name="TextBox 1">
            <a:extLst>
              <a:ext uri="{FF2B5EF4-FFF2-40B4-BE49-F238E27FC236}">
                <a16:creationId xmlns:a16="http://schemas.microsoft.com/office/drawing/2014/main" id="{F2460E02-0162-BBB3-3E28-A99AB8672186}"/>
              </a:ext>
            </a:extLst>
          </p:cNvPr>
          <p:cNvSpPr txBox="1"/>
          <p:nvPr/>
        </p:nvSpPr>
        <p:spPr>
          <a:xfrm>
            <a:off x="1021434" y="5964230"/>
            <a:ext cx="9556848" cy="646331"/>
          </a:xfrm>
          <a:prstGeom prst="rect">
            <a:avLst/>
          </a:prstGeom>
          <a:noFill/>
        </p:spPr>
        <p:txBody>
          <a:bodyPr wrap="square" rtlCol="0">
            <a:spAutoFit/>
          </a:bodyPr>
          <a:lstStyle/>
          <a:p>
            <a:r>
              <a:rPr lang="en-US" dirty="0"/>
              <a:t>Three branches of the original </a:t>
            </a:r>
            <a:r>
              <a:rPr lang="en-US" dirty="0" err="1"/>
              <a:t>ExoMiner</a:t>
            </a:r>
            <a:r>
              <a:rPr lang="en-US" dirty="0"/>
              <a:t>  should extract similar features from the input: 1) Folded Flux, 2) Secondary, and 3) odd &amp; even test </a:t>
            </a:r>
          </a:p>
        </p:txBody>
      </p:sp>
    </p:spTree>
    <p:extLst>
      <p:ext uri="{BB962C8B-B14F-4D97-AF65-F5344CB8AC3E}">
        <p14:creationId xmlns:p14="http://schemas.microsoft.com/office/powerpoint/2010/main" val="149389480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D93F9B-B3B7-7662-3B99-2B644B2ACABD}"/>
              </a:ext>
            </a:extLst>
          </p:cNvPr>
          <p:cNvSpPr>
            <a:spLocks noGrp="1"/>
          </p:cNvSpPr>
          <p:nvPr>
            <p:ph type="title"/>
          </p:nvPr>
        </p:nvSpPr>
        <p:spPr>
          <a:xfrm>
            <a:off x="1361080" y="344149"/>
            <a:ext cx="7727836" cy="757693"/>
          </a:xfrm>
        </p:spPr>
        <p:txBody>
          <a:bodyPr vert="horz" lIns="91440" tIns="45720" rIns="91440" bIns="45720" rtlCol="0" anchor="b">
            <a:noAutofit/>
          </a:bodyPr>
          <a:lstStyle/>
          <a:p>
            <a:pPr>
              <a:lnSpc>
                <a:spcPct val="85000"/>
              </a:lnSpc>
            </a:pPr>
            <a:r>
              <a:rPr lang="en-US" sz="2400" dirty="0" err="1"/>
              <a:t>ExoMiner</a:t>
            </a:r>
            <a:r>
              <a:rPr lang="en-US" sz="2400" dirty="0"/>
              <a:t>++</a:t>
            </a:r>
            <a:br>
              <a:rPr lang="en-US" sz="2400" dirty="0"/>
            </a:br>
            <a:r>
              <a:rPr lang="en-US" sz="2400" dirty="0" err="1"/>
              <a:t>Valizadegan</a:t>
            </a:r>
            <a:r>
              <a:rPr lang="en-US" sz="2400" dirty="0"/>
              <a:t> et. al 2024, Under Prep.</a:t>
            </a:r>
          </a:p>
        </p:txBody>
      </p:sp>
      <p:pic>
        <p:nvPicPr>
          <p:cNvPr id="6" name="Picture 5">
            <a:extLst>
              <a:ext uri="{FF2B5EF4-FFF2-40B4-BE49-F238E27FC236}">
                <a16:creationId xmlns:a16="http://schemas.microsoft.com/office/drawing/2014/main" id="{D52529C6-219E-6866-5026-2170AEA691E3}"/>
              </a:ext>
            </a:extLst>
          </p:cNvPr>
          <p:cNvPicPr>
            <a:picLocks noChangeAspect="1"/>
          </p:cNvPicPr>
          <p:nvPr/>
        </p:nvPicPr>
        <p:blipFill>
          <a:blip r:embed="rId2"/>
          <a:srcRect/>
          <a:stretch/>
        </p:blipFill>
        <p:spPr>
          <a:xfrm>
            <a:off x="386087" y="1454729"/>
            <a:ext cx="10906753" cy="4933648"/>
          </a:xfrm>
          <a:prstGeom prst="rect">
            <a:avLst/>
          </a:prstGeom>
        </p:spPr>
      </p:pic>
      <p:sp>
        <p:nvSpPr>
          <p:cNvPr id="4" name="Slide Number Placeholder 3">
            <a:extLst>
              <a:ext uri="{FF2B5EF4-FFF2-40B4-BE49-F238E27FC236}">
                <a16:creationId xmlns:a16="http://schemas.microsoft.com/office/drawing/2014/main" id="{5B02A22D-85A0-DF7E-0C5B-254B68F88AB5}"/>
              </a:ext>
            </a:extLst>
          </p:cNvPr>
          <p:cNvSpPr>
            <a:spLocks noGrp="1"/>
          </p:cNvSpPr>
          <p:nvPr>
            <p:ph type="sldNum" sz="quarter" idx="12"/>
          </p:nvPr>
        </p:nvSpPr>
        <p:spPr>
          <a:xfrm>
            <a:off x="11292840" y="6172200"/>
            <a:ext cx="914400" cy="593725"/>
          </a:xfrm>
        </p:spPr>
        <p:txBody>
          <a:bodyPr vert="horz" lIns="45720" tIns="45720" rIns="45720" bIns="45720" rtlCol="0" anchor="ctr">
            <a:normAutofit/>
          </a:bodyPr>
          <a:lstStyle/>
          <a:p>
            <a:pPr>
              <a:lnSpc>
                <a:spcPct val="90000"/>
              </a:lnSpc>
              <a:spcAft>
                <a:spcPts val="600"/>
              </a:spcAft>
            </a:pPr>
            <a:fld id="{4FAB73BC-B049-4115-A692-8D63A059BFB8}" type="slidenum">
              <a:rPr lang="en-US">
                <a:solidFill>
                  <a:srgbClr val="A6A6A6"/>
                </a:solidFill>
              </a:rPr>
              <a:pPr>
                <a:lnSpc>
                  <a:spcPct val="90000"/>
                </a:lnSpc>
                <a:spcAft>
                  <a:spcPts val="600"/>
                </a:spcAft>
              </a:pPr>
              <a:t>43</a:t>
            </a:fld>
            <a:endParaRPr lang="en-US">
              <a:solidFill>
                <a:srgbClr val="A6A6A6"/>
              </a:solidFill>
            </a:endParaRPr>
          </a:p>
        </p:txBody>
      </p:sp>
      <p:sp>
        <p:nvSpPr>
          <p:cNvPr id="5" name="Rectangle 4">
            <a:extLst>
              <a:ext uri="{FF2B5EF4-FFF2-40B4-BE49-F238E27FC236}">
                <a16:creationId xmlns:a16="http://schemas.microsoft.com/office/drawing/2014/main" id="{695E9F9F-BC14-75E0-7058-60C17A0AEB28}"/>
              </a:ext>
            </a:extLst>
          </p:cNvPr>
          <p:cNvSpPr/>
          <p:nvPr/>
        </p:nvSpPr>
        <p:spPr>
          <a:xfrm>
            <a:off x="3611515" y="1489898"/>
            <a:ext cx="3873730" cy="1237344"/>
          </a:xfrm>
          <a:prstGeom prst="rect">
            <a:avLst/>
          </a:prstGeom>
          <a:noFill/>
          <a:ln w="28575">
            <a:solidFill>
              <a:srgbClr val="C00000"/>
            </a:solidFill>
            <a:prstDash val="sysDo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TextBox 6">
            <a:extLst>
              <a:ext uri="{FF2B5EF4-FFF2-40B4-BE49-F238E27FC236}">
                <a16:creationId xmlns:a16="http://schemas.microsoft.com/office/drawing/2014/main" id="{CA1D9E50-5F86-2282-D6C5-D445BEECDC19}"/>
              </a:ext>
            </a:extLst>
          </p:cNvPr>
          <p:cNvSpPr txBox="1"/>
          <p:nvPr/>
        </p:nvSpPr>
        <p:spPr>
          <a:xfrm>
            <a:off x="3993900" y="1111204"/>
            <a:ext cx="3347472" cy="369332"/>
          </a:xfrm>
          <a:prstGeom prst="rect">
            <a:avLst/>
          </a:prstGeom>
          <a:noFill/>
        </p:spPr>
        <p:txBody>
          <a:bodyPr wrap="square" rtlCol="0">
            <a:spAutoFit/>
          </a:bodyPr>
          <a:lstStyle/>
          <a:p>
            <a:r>
              <a:rPr lang="en-US" dirty="0">
                <a:solidFill>
                  <a:srgbClr val="C00000"/>
                </a:solidFill>
              </a:rPr>
              <a:t>Merged Feature extractor</a:t>
            </a:r>
          </a:p>
        </p:txBody>
      </p:sp>
      <p:sp>
        <p:nvSpPr>
          <p:cNvPr id="22" name="TextBox 21">
            <a:extLst>
              <a:ext uri="{FF2B5EF4-FFF2-40B4-BE49-F238E27FC236}">
                <a16:creationId xmlns:a16="http://schemas.microsoft.com/office/drawing/2014/main" id="{00EB19F4-7D04-FD3F-3B02-45526814E2B8}"/>
              </a:ext>
            </a:extLst>
          </p:cNvPr>
          <p:cNvSpPr txBox="1"/>
          <p:nvPr/>
        </p:nvSpPr>
        <p:spPr>
          <a:xfrm>
            <a:off x="2667000" y="6858000"/>
            <a:ext cx="6858000" cy="230832"/>
          </a:xfrm>
          <a:prstGeom prst="rect">
            <a:avLst/>
          </a:prstGeom>
          <a:noFill/>
        </p:spPr>
        <p:txBody>
          <a:bodyPr wrap="square" rtlCol="0">
            <a:spAutoFit/>
          </a:bodyPr>
          <a:lstStyle/>
          <a:p>
            <a:r>
              <a:rPr lang="en-US" sz="900">
                <a:hlinkClick r:id="rId3" tooltip="https://en.wikipedia.org/wiki/No_symbol"/>
              </a:rPr>
              <a:t>This Photo</a:t>
            </a:r>
            <a:r>
              <a:rPr lang="en-US" sz="900"/>
              <a:t> by Unknown Author is licensed under </a:t>
            </a:r>
            <a:r>
              <a:rPr lang="en-US" sz="900">
                <a:hlinkClick r:id="rId4" tooltip="https://creativecommons.org/licenses/by-sa/3.0/"/>
              </a:rPr>
              <a:t>CC BY-SA</a:t>
            </a:r>
            <a:endParaRPr lang="en-US" sz="900"/>
          </a:p>
        </p:txBody>
      </p:sp>
      <p:grpSp>
        <p:nvGrpSpPr>
          <p:cNvPr id="29" name="Group 28">
            <a:extLst>
              <a:ext uri="{FF2B5EF4-FFF2-40B4-BE49-F238E27FC236}">
                <a16:creationId xmlns:a16="http://schemas.microsoft.com/office/drawing/2014/main" id="{4A1EBD7C-5B6E-2F4D-DDC5-86903A49ADC1}"/>
              </a:ext>
            </a:extLst>
          </p:cNvPr>
          <p:cNvGrpSpPr/>
          <p:nvPr/>
        </p:nvGrpSpPr>
        <p:grpSpPr>
          <a:xfrm>
            <a:off x="10129045" y="1250967"/>
            <a:ext cx="862454" cy="797970"/>
            <a:chOff x="9639055" y="57476"/>
            <a:chExt cx="1237344" cy="1237344"/>
          </a:xfrm>
        </p:grpSpPr>
        <p:pic>
          <p:nvPicPr>
            <p:cNvPr id="30" name="Picture 29" descr="A blue bird with black background&#10;&#10;Description automatically generated">
              <a:extLst>
                <a:ext uri="{FF2B5EF4-FFF2-40B4-BE49-F238E27FC236}">
                  <a16:creationId xmlns:a16="http://schemas.microsoft.com/office/drawing/2014/main" id="{634D2B30-6694-3EB6-DAC8-860FA6B06095}"/>
                </a:ext>
              </a:extLst>
            </p:cNvPr>
            <p:cNvPicPr>
              <a:picLocks noChangeAspect="1"/>
            </p:cNvPicPr>
            <p:nvPr/>
          </p:nvPicPr>
          <p:blipFill>
            <a:blip r:embed="rId5"/>
            <a:stretch>
              <a:fillRect/>
            </a:stretch>
          </p:blipFill>
          <p:spPr>
            <a:xfrm>
              <a:off x="9848214" y="339420"/>
              <a:ext cx="819026" cy="673457"/>
            </a:xfrm>
            <a:prstGeom prst="rect">
              <a:avLst/>
            </a:prstGeom>
          </p:spPr>
        </p:pic>
        <p:pic>
          <p:nvPicPr>
            <p:cNvPr id="31" name="Picture 30" descr="A red circle with a black background&#10;&#10;Description automatically generated">
              <a:extLst>
                <a:ext uri="{FF2B5EF4-FFF2-40B4-BE49-F238E27FC236}">
                  <a16:creationId xmlns:a16="http://schemas.microsoft.com/office/drawing/2014/main" id="{27B77364-8F38-17B8-27A6-523BD4C62546}"/>
                </a:ext>
              </a:extLst>
            </p:cNvPr>
            <p:cNvPicPr>
              <a:picLocks noChangeAspect="1"/>
            </p:cNvPicPr>
            <p:nvPr/>
          </p:nvPicPr>
          <p:blipFill>
            <a:blip r:embed="rId6">
              <a:extLst>
                <a:ext uri="{837473B0-CC2E-450A-ABE3-18F120FF3D39}">
                  <a1611:picAttrSrcUrl xmlns:a1611="http://schemas.microsoft.com/office/drawing/2016/11/main" r:id="rId3"/>
                </a:ext>
              </a:extLst>
            </a:blip>
            <a:stretch>
              <a:fillRect/>
            </a:stretch>
          </p:blipFill>
          <p:spPr>
            <a:xfrm>
              <a:off x="9639055" y="57476"/>
              <a:ext cx="1237344" cy="1237344"/>
            </a:xfrm>
            <a:prstGeom prst="rect">
              <a:avLst/>
            </a:prstGeom>
          </p:spPr>
        </p:pic>
      </p:grpSp>
    </p:spTree>
    <p:extLst>
      <p:ext uri="{BB962C8B-B14F-4D97-AF65-F5344CB8AC3E}">
        <p14:creationId xmlns:p14="http://schemas.microsoft.com/office/powerpoint/2010/main" val="235894873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65760"/>
            <a:ext cx="9692640" cy="723982"/>
          </a:xfrm>
        </p:spPr>
        <p:txBody>
          <a:bodyPr>
            <a:normAutofit/>
          </a:bodyPr>
          <a:lstStyle/>
          <a:p>
            <a:r>
              <a:rPr lang="en-US" dirty="0"/>
              <a:t>Contributors</a:t>
            </a:r>
          </a:p>
        </p:txBody>
      </p:sp>
      <p:sp>
        <p:nvSpPr>
          <p:cNvPr id="4" name="Slide Number Placeholder 3"/>
          <p:cNvSpPr>
            <a:spLocks noGrp="1"/>
          </p:cNvSpPr>
          <p:nvPr>
            <p:ph type="sldNum" sz="quarter" idx="12"/>
          </p:nvPr>
        </p:nvSpPr>
        <p:spPr/>
        <p:txBody>
          <a:bodyPr>
            <a:normAutofit lnSpcReduction="10000"/>
          </a:bodyPr>
          <a:lstStyle/>
          <a:p>
            <a:fld id="{4FAB73BC-B049-4115-A692-8D63A059BFB8}" type="slidenum">
              <a:rPr lang="en-US" smtClean="0"/>
              <a:t>44</a:t>
            </a:fld>
            <a:endParaRPr lang="en-US" dirty="0"/>
          </a:p>
        </p:txBody>
      </p:sp>
      <p:pic>
        <p:nvPicPr>
          <p:cNvPr id="5" name="Picture 4" descr="Migue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8985" y="2673587"/>
            <a:ext cx="1124712" cy="1124712"/>
          </a:xfrm>
          <a:prstGeom prst="rect">
            <a:avLst/>
          </a:prstGeom>
        </p:spPr>
      </p:pic>
      <p:sp>
        <p:nvSpPr>
          <p:cNvPr id="3" name="TextBox 2"/>
          <p:cNvSpPr txBox="1"/>
          <p:nvPr/>
        </p:nvSpPr>
        <p:spPr>
          <a:xfrm>
            <a:off x="234062" y="3806399"/>
            <a:ext cx="1194558" cy="492443"/>
          </a:xfrm>
          <a:prstGeom prst="rect">
            <a:avLst/>
          </a:prstGeom>
          <a:noFill/>
        </p:spPr>
        <p:txBody>
          <a:bodyPr wrap="none" rtlCol="0">
            <a:spAutoFit/>
          </a:bodyPr>
          <a:lstStyle/>
          <a:p>
            <a:pPr algn="ctr"/>
            <a:r>
              <a:rPr lang="en-US" sz="1000" dirty="0"/>
              <a:t>Miguel </a:t>
            </a:r>
            <a:r>
              <a:rPr lang="en-US" sz="1000" dirty="0" err="1"/>
              <a:t>Martinho</a:t>
            </a:r>
            <a:endParaRPr lang="en-US" sz="800" dirty="0"/>
          </a:p>
          <a:p>
            <a:pPr algn="ctr"/>
            <a:r>
              <a:rPr lang="en-US" sz="800" dirty="0"/>
              <a:t>USRA Scientist</a:t>
            </a:r>
          </a:p>
          <a:p>
            <a:pPr algn="ctr"/>
            <a:r>
              <a:rPr lang="en-US" sz="800" dirty="0"/>
              <a:t>Core Developer</a:t>
            </a:r>
          </a:p>
        </p:txBody>
      </p:sp>
      <p:pic>
        <p:nvPicPr>
          <p:cNvPr id="21" name="Picture 20" descr="Jeff.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64271" y="3571298"/>
            <a:ext cx="1124712" cy="1124712"/>
          </a:xfrm>
          <a:prstGeom prst="rect">
            <a:avLst/>
          </a:prstGeom>
        </p:spPr>
      </p:pic>
      <p:sp>
        <p:nvSpPr>
          <p:cNvPr id="22" name="TextBox 21"/>
          <p:cNvSpPr txBox="1"/>
          <p:nvPr/>
        </p:nvSpPr>
        <p:spPr>
          <a:xfrm>
            <a:off x="9748623" y="4676465"/>
            <a:ext cx="1487908" cy="492443"/>
          </a:xfrm>
          <a:prstGeom prst="rect">
            <a:avLst/>
          </a:prstGeom>
          <a:noFill/>
        </p:spPr>
        <p:txBody>
          <a:bodyPr wrap="square" rtlCol="0">
            <a:spAutoFit/>
          </a:bodyPr>
          <a:lstStyle/>
          <a:p>
            <a:pPr algn="ctr"/>
            <a:r>
              <a:rPr lang="en-US" sz="1000" dirty="0"/>
              <a:t>Jeff Smith</a:t>
            </a:r>
            <a:endParaRPr lang="en-US" sz="800" dirty="0"/>
          </a:p>
          <a:p>
            <a:pPr algn="ctr"/>
            <a:r>
              <a:rPr lang="en-US" sz="800" dirty="0"/>
              <a:t>TESS Data Scientist, SETI Institute</a:t>
            </a:r>
          </a:p>
        </p:txBody>
      </p:sp>
      <p:pic>
        <p:nvPicPr>
          <p:cNvPr id="23" name="Picture 22" descr="Jon.jp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07425" y="1878583"/>
            <a:ext cx="1124712" cy="1124712"/>
          </a:xfrm>
          <a:prstGeom prst="rect">
            <a:avLst/>
          </a:prstGeom>
        </p:spPr>
      </p:pic>
      <p:sp>
        <p:nvSpPr>
          <p:cNvPr id="24" name="TextBox 23"/>
          <p:cNvSpPr txBox="1"/>
          <p:nvPr/>
        </p:nvSpPr>
        <p:spPr>
          <a:xfrm>
            <a:off x="8190779" y="2957595"/>
            <a:ext cx="1762021" cy="738664"/>
          </a:xfrm>
          <a:prstGeom prst="rect">
            <a:avLst/>
          </a:prstGeom>
          <a:noFill/>
        </p:spPr>
        <p:txBody>
          <a:bodyPr wrap="none" rtlCol="0">
            <a:spAutoFit/>
          </a:bodyPr>
          <a:lstStyle/>
          <a:p>
            <a:pPr algn="ctr"/>
            <a:r>
              <a:rPr lang="en-US" sz="1000" dirty="0"/>
              <a:t>Jon Jenkins</a:t>
            </a:r>
            <a:endParaRPr lang="en-US" sz="800" dirty="0"/>
          </a:p>
          <a:p>
            <a:pPr algn="ctr"/>
            <a:r>
              <a:rPr lang="en-US" sz="800" dirty="0"/>
              <a:t>Science PI for TESS &amp; </a:t>
            </a:r>
          </a:p>
          <a:p>
            <a:pPr algn="ctr"/>
            <a:r>
              <a:rPr lang="en-US" sz="800" dirty="0"/>
              <a:t>CO-I for  TESS data processing,</a:t>
            </a:r>
          </a:p>
          <a:p>
            <a:pPr algn="ctr"/>
            <a:r>
              <a:rPr lang="en-US" sz="800" dirty="0"/>
              <a:t>NASA ARC Computer Scientist</a:t>
            </a:r>
          </a:p>
          <a:p>
            <a:pPr algn="ctr"/>
            <a:endParaRPr lang="en-US" sz="800" dirty="0"/>
          </a:p>
        </p:txBody>
      </p:sp>
      <p:pic>
        <p:nvPicPr>
          <p:cNvPr id="25" name="Picture 24" descr="Doug.jp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33570" y="3567488"/>
            <a:ext cx="1124712" cy="1124712"/>
          </a:xfrm>
          <a:prstGeom prst="rect">
            <a:avLst/>
          </a:prstGeom>
        </p:spPr>
      </p:pic>
      <p:sp>
        <p:nvSpPr>
          <p:cNvPr id="26" name="TextBox 25"/>
          <p:cNvSpPr txBox="1"/>
          <p:nvPr/>
        </p:nvSpPr>
        <p:spPr>
          <a:xfrm>
            <a:off x="8473066" y="4687139"/>
            <a:ext cx="1382110" cy="492443"/>
          </a:xfrm>
          <a:prstGeom prst="rect">
            <a:avLst/>
          </a:prstGeom>
          <a:noFill/>
        </p:spPr>
        <p:txBody>
          <a:bodyPr wrap="none" rtlCol="0">
            <a:spAutoFit/>
          </a:bodyPr>
          <a:lstStyle/>
          <a:p>
            <a:pPr algn="ctr"/>
            <a:r>
              <a:rPr lang="en-US" sz="1000" dirty="0"/>
              <a:t>Douglas Caldwell</a:t>
            </a:r>
            <a:endParaRPr lang="en-US" sz="800" dirty="0"/>
          </a:p>
          <a:p>
            <a:pPr algn="ctr"/>
            <a:r>
              <a:rPr lang="en-US" sz="800" dirty="0" err="1"/>
              <a:t>Kepler</a:t>
            </a:r>
            <a:r>
              <a:rPr lang="en-US" sz="800" dirty="0"/>
              <a:t>/TESS instrument</a:t>
            </a:r>
          </a:p>
          <a:p>
            <a:pPr algn="ctr"/>
            <a:r>
              <a:rPr lang="en-US" sz="800" dirty="0"/>
              <a:t> Scientist, SETI Institute</a:t>
            </a:r>
          </a:p>
        </p:txBody>
      </p:sp>
      <p:pic>
        <p:nvPicPr>
          <p:cNvPr id="28" name="Picture 27" descr="Screen Shot 2020-06-07 at 9.34.26 PM.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814865" y="1883949"/>
            <a:ext cx="1112810" cy="1124712"/>
          </a:xfrm>
          <a:prstGeom prst="rect">
            <a:avLst/>
          </a:prstGeom>
        </p:spPr>
      </p:pic>
      <p:sp>
        <p:nvSpPr>
          <p:cNvPr id="29" name="TextBox 28"/>
          <p:cNvSpPr txBox="1"/>
          <p:nvPr/>
        </p:nvSpPr>
        <p:spPr>
          <a:xfrm>
            <a:off x="9632137" y="2972763"/>
            <a:ext cx="1487908" cy="492443"/>
          </a:xfrm>
          <a:prstGeom prst="rect">
            <a:avLst/>
          </a:prstGeom>
          <a:noFill/>
        </p:spPr>
        <p:txBody>
          <a:bodyPr wrap="none" rtlCol="0">
            <a:spAutoFit/>
          </a:bodyPr>
          <a:lstStyle/>
          <a:p>
            <a:pPr algn="ctr"/>
            <a:r>
              <a:rPr lang="en-US" sz="1000" dirty="0"/>
              <a:t>Joseph </a:t>
            </a:r>
            <a:r>
              <a:rPr lang="en-US" sz="1000" dirty="0" err="1"/>
              <a:t>Twicken</a:t>
            </a:r>
            <a:endParaRPr lang="en-US" sz="800" dirty="0"/>
          </a:p>
          <a:p>
            <a:pPr algn="ctr"/>
            <a:r>
              <a:rPr lang="en-US" sz="800" dirty="0"/>
              <a:t>TESS Lead Data Scientist, </a:t>
            </a:r>
          </a:p>
          <a:p>
            <a:pPr algn="ctr"/>
            <a:r>
              <a:rPr lang="en-US" sz="800" dirty="0"/>
              <a:t> SETI Institute</a:t>
            </a:r>
          </a:p>
        </p:txBody>
      </p:sp>
      <p:sp>
        <p:nvSpPr>
          <p:cNvPr id="30" name="TextBox 29"/>
          <p:cNvSpPr txBox="1"/>
          <p:nvPr/>
        </p:nvSpPr>
        <p:spPr>
          <a:xfrm>
            <a:off x="8628742" y="1478150"/>
            <a:ext cx="1928733" cy="369332"/>
          </a:xfrm>
          <a:prstGeom prst="rect">
            <a:avLst/>
          </a:prstGeom>
          <a:noFill/>
        </p:spPr>
        <p:txBody>
          <a:bodyPr wrap="none" rtlCol="0">
            <a:spAutoFit/>
          </a:bodyPr>
          <a:lstStyle/>
          <a:p>
            <a:r>
              <a:rPr lang="en-US" dirty="0"/>
              <a:t>Domain Experts</a:t>
            </a:r>
          </a:p>
        </p:txBody>
      </p:sp>
      <p:sp>
        <p:nvSpPr>
          <p:cNvPr id="34" name="TextBox 33"/>
          <p:cNvSpPr txBox="1"/>
          <p:nvPr/>
        </p:nvSpPr>
        <p:spPr>
          <a:xfrm>
            <a:off x="11124990" y="378541"/>
            <a:ext cx="184666" cy="369332"/>
          </a:xfrm>
          <a:prstGeom prst="rect">
            <a:avLst/>
          </a:prstGeom>
          <a:noFill/>
        </p:spPr>
        <p:txBody>
          <a:bodyPr wrap="none" rtlCol="0">
            <a:spAutoFit/>
          </a:bodyPr>
          <a:lstStyle/>
          <a:p>
            <a:endParaRPr lang="en-US" dirty="0"/>
          </a:p>
        </p:txBody>
      </p:sp>
      <p:sp>
        <p:nvSpPr>
          <p:cNvPr id="33" name="TextBox 32">
            <a:extLst>
              <a:ext uri="{FF2B5EF4-FFF2-40B4-BE49-F238E27FC236}">
                <a16:creationId xmlns:a16="http://schemas.microsoft.com/office/drawing/2014/main" id="{282FF9FB-D0FC-BE49-9FA9-D57E6C0DD65D}"/>
              </a:ext>
            </a:extLst>
          </p:cNvPr>
          <p:cNvSpPr txBox="1"/>
          <p:nvPr/>
        </p:nvSpPr>
        <p:spPr>
          <a:xfrm>
            <a:off x="127754" y="1561369"/>
            <a:ext cx="1702585" cy="1077218"/>
          </a:xfrm>
          <a:prstGeom prst="rect">
            <a:avLst/>
          </a:prstGeom>
          <a:noFill/>
        </p:spPr>
        <p:txBody>
          <a:bodyPr wrap="square" rtlCol="0">
            <a:spAutoFit/>
          </a:bodyPr>
          <a:lstStyle/>
          <a:p>
            <a:r>
              <a:rPr lang="en-US" sz="1600" dirty="0"/>
              <a:t>Data Science Group:</a:t>
            </a:r>
          </a:p>
          <a:p>
            <a:r>
              <a:rPr lang="en-US" sz="1600" dirty="0"/>
              <a:t>Machine/Deep Learning</a:t>
            </a:r>
          </a:p>
        </p:txBody>
      </p:sp>
      <p:sp>
        <p:nvSpPr>
          <p:cNvPr id="35" name="TextBox 34">
            <a:extLst>
              <a:ext uri="{FF2B5EF4-FFF2-40B4-BE49-F238E27FC236}">
                <a16:creationId xmlns:a16="http://schemas.microsoft.com/office/drawing/2014/main" id="{3FA2E16C-D4B5-524E-B57B-F21F3DF5419E}"/>
              </a:ext>
            </a:extLst>
          </p:cNvPr>
          <p:cNvSpPr txBox="1"/>
          <p:nvPr/>
        </p:nvSpPr>
        <p:spPr>
          <a:xfrm>
            <a:off x="301792" y="5446764"/>
            <a:ext cx="1066318" cy="492443"/>
          </a:xfrm>
          <a:prstGeom prst="rect">
            <a:avLst/>
          </a:prstGeom>
          <a:noFill/>
        </p:spPr>
        <p:txBody>
          <a:bodyPr wrap="none" rtlCol="0">
            <a:spAutoFit/>
          </a:bodyPr>
          <a:lstStyle/>
          <a:p>
            <a:pPr algn="ctr"/>
            <a:r>
              <a:rPr lang="en-US" sz="1000" dirty="0"/>
              <a:t>Nikunj C. </a:t>
            </a:r>
            <a:r>
              <a:rPr lang="en-US" sz="1000" dirty="0" err="1"/>
              <a:t>Oza</a:t>
            </a:r>
            <a:endParaRPr lang="en-US" sz="1000" dirty="0"/>
          </a:p>
          <a:p>
            <a:pPr algn="ctr"/>
            <a:r>
              <a:rPr lang="en-US" sz="800" dirty="0"/>
              <a:t>Data Science Lead</a:t>
            </a:r>
          </a:p>
          <a:p>
            <a:pPr algn="ctr"/>
            <a:r>
              <a:rPr lang="en-US" sz="800" dirty="0"/>
              <a:t>@ NASA ARC</a:t>
            </a:r>
          </a:p>
        </p:txBody>
      </p:sp>
      <p:pic>
        <p:nvPicPr>
          <p:cNvPr id="43" name="Picture 42">
            <a:extLst>
              <a:ext uri="{FF2B5EF4-FFF2-40B4-BE49-F238E27FC236}">
                <a16:creationId xmlns:a16="http://schemas.microsoft.com/office/drawing/2014/main" id="{B9470426-07C9-EB42-BEB5-05AE3361302C}"/>
              </a:ext>
            </a:extLst>
          </p:cNvPr>
          <p:cNvPicPr>
            <a:picLocks noChangeAspect="1"/>
          </p:cNvPicPr>
          <p:nvPr/>
        </p:nvPicPr>
        <p:blipFill>
          <a:blip r:embed="rId8"/>
          <a:stretch>
            <a:fillRect/>
          </a:stretch>
        </p:blipFill>
        <p:spPr>
          <a:xfrm>
            <a:off x="262793" y="4341942"/>
            <a:ext cx="1124712" cy="1124712"/>
          </a:xfrm>
          <a:prstGeom prst="rect">
            <a:avLst/>
          </a:prstGeom>
        </p:spPr>
      </p:pic>
      <p:pic>
        <p:nvPicPr>
          <p:cNvPr id="42" name="Picture 41" descr="Noa.jpg">
            <a:extLst>
              <a:ext uri="{FF2B5EF4-FFF2-40B4-BE49-F238E27FC236}">
                <a16:creationId xmlns:a16="http://schemas.microsoft.com/office/drawing/2014/main" id="{4AD0C350-AD3F-1741-BE98-BD8E3E0992A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047606" y="1567409"/>
            <a:ext cx="1124712" cy="1124712"/>
          </a:xfrm>
          <a:prstGeom prst="rect">
            <a:avLst/>
          </a:prstGeom>
        </p:spPr>
      </p:pic>
      <p:pic>
        <p:nvPicPr>
          <p:cNvPr id="44" name="Picture 43" descr="Pedro.jpg">
            <a:extLst>
              <a:ext uri="{FF2B5EF4-FFF2-40B4-BE49-F238E27FC236}">
                <a16:creationId xmlns:a16="http://schemas.microsoft.com/office/drawing/2014/main" id="{C707F979-D526-6343-ADD8-9887A3DC8C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504106" y="1581397"/>
            <a:ext cx="1124712" cy="1124712"/>
          </a:xfrm>
          <a:prstGeom prst="rect">
            <a:avLst/>
          </a:prstGeom>
        </p:spPr>
      </p:pic>
      <p:pic>
        <p:nvPicPr>
          <p:cNvPr id="46" name="Picture 45" descr="Laurent.jpg">
            <a:extLst>
              <a:ext uri="{FF2B5EF4-FFF2-40B4-BE49-F238E27FC236}">
                <a16:creationId xmlns:a16="http://schemas.microsoft.com/office/drawing/2014/main" id="{8D2DAE33-D8B5-2747-85EC-E0AD9FF8EA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268431" y="1561369"/>
            <a:ext cx="1124712" cy="1124712"/>
          </a:xfrm>
          <a:prstGeom prst="rect">
            <a:avLst/>
          </a:prstGeom>
        </p:spPr>
      </p:pic>
      <p:pic>
        <p:nvPicPr>
          <p:cNvPr id="47" name="Picture 46" descr="Martin.jpg">
            <a:extLst>
              <a:ext uri="{FF2B5EF4-FFF2-40B4-BE49-F238E27FC236}">
                <a16:creationId xmlns:a16="http://schemas.microsoft.com/office/drawing/2014/main" id="{04611624-B4B7-6540-BD92-822A59C86B76}"/>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4484778" y="3102540"/>
            <a:ext cx="1124712" cy="1124712"/>
          </a:xfrm>
          <a:prstGeom prst="rect">
            <a:avLst/>
          </a:prstGeom>
        </p:spPr>
      </p:pic>
      <p:pic>
        <p:nvPicPr>
          <p:cNvPr id="48" name="Picture 47" descr="Nikash.jpg">
            <a:extLst>
              <a:ext uri="{FF2B5EF4-FFF2-40B4-BE49-F238E27FC236}">
                <a16:creationId xmlns:a16="http://schemas.microsoft.com/office/drawing/2014/main" id="{3A0E19DA-CF52-3C49-90F0-30E9747E07C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980861" y="1585708"/>
            <a:ext cx="1124712" cy="1124712"/>
          </a:xfrm>
          <a:prstGeom prst="rect">
            <a:avLst/>
          </a:prstGeom>
        </p:spPr>
      </p:pic>
      <p:pic>
        <p:nvPicPr>
          <p:cNvPr id="49" name="Picture 48" descr="Sam.jpg">
            <a:extLst>
              <a:ext uri="{FF2B5EF4-FFF2-40B4-BE49-F238E27FC236}">
                <a16:creationId xmlns:a16="http://schemas.microsoft.com/office/drawing/2014/main" id="{CC85D0A0-790C-A044-BE1D-D40FBCF42C5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066936" y="3089452"/>
            <a:ext cx="1124712" cy="1124712"/>
          </a:xfrm>
          <a:prstGeom prst="rect">
            <a:avLst/>
          </a:prstGeom>
        </p:spPr>
      </p:pic>
      <p:sp>
        <p:nvSpPr>
          <p:cNvPr id="50" name="TextBox 49">
            <a:extLst>
              <a:ext uri="{FF2B5EF4-FFF2-40B4-BE49-F238E27FC236}">
                <a16:creationId xmlns:a16="http://schemas.microsoft.com/office/drawing/2014/main" id="{5F7F94A2-D268-2647-A76C-B48CF2F88CD6}"/>
              </a:ext>
            </a:extLst>
          </p:cNvPr>
          <p:cNvSpPr txBox="1"/>
          <p:nvPr/>
        </p:nvSpPr>
        <p:spPr>
          <a:xfrm>
            <a:off x="7038434" y="2680046"/>
            <a:ext cx="1141658" cy="492443"/>
          </a:xfrm>
          <a:prstGeom prst="rect">
            <a:avLst/>
          </a:prstGeom>
          <a:noFill/>
        </p:spPr>
        <p:txBody>
          <a:bodyPr wrap="none" rtlCol="0">
            <a:spAutoFit/>
          </a:bodyPr>
          <a:lstStyle/>
          <a:p>
            <a:pPr algn="ctr"/>
            <a:r>
              <a:rPr lang="en-US" sz="1000" dirty="0" err="1"/>
              <a:t>Nikash</a:t>
            </a:r>
            <a:r>
              <a:rPr lang="en-US" sz="1000" dirty="0"/>
              <a:t> </a:t>
            </a:r>
            <a:r>
              <a:rPr lang="en-US" sz="1000" dirty="0" err="1"/>
              <a:t>Walia</a:t>
            </a:r>
            <a:endParaRPr lang="en-US" sz="800" dirty="0"/>
          </a:p>
          <a:p>
            <a:pPr algn="ctr"/>
            <a:r>
              <a:rPr lang="en-US" sz="800" dirty="0"/>
              <a:t>USRA intern, UIUC</a:t>
            </a:r>
          </a:p>
          <a:p>
            <a:pPr algn="ctr"/>
            <a:r>
              <a:rPr lang="en-US" sz="800" dirty="0"/>
              <a:t>Odd/Even Test</a:t>
            </a:r>
          </a:p>
        </p:txBody>
      </p:sp>
      <p:sp>
        <p:nvSpPr>
          <p:cNvPr id="51" name="TextBox 50">
            <a:extLst>
              <a:ext uri="{FF2B5EF4-FFF2-40B4-BE49-F238E27FC236}">
                <a16:creationId xmlns:a16="http://schemas.microsoft.com/office/drawing/2014/main" id="{8EEDCD62-EA98-F244-A9BD-BF1393C9D623}"/>
              </a:ext>
            </a:extLst>
          </p:cNvPr>
          <p:cNvSpPr txBox="1"/>
          <p:nvPr/>
        </p:nvSpPr>
        <p:spPr>
          <a:xfrm>
            <a:off x="2160751" y="2636682"/>
            <a:ext cx="1002197" cy="492443"/>
          </a:xfrm>
          <a:prstGeom prst="rect">
            <a:avLst/>
          </a:prstGeom>
          <a:noFill/>
        </p:spPr>
        <p:txBody>
          <a:bodyPr wrap="none" rtlCol="0">
            <a:spAutoFit/>
          </a:bodyPr>
          <a:lstStyle/>
          <a:p>
            <a:pPr algn="ctr"/>
            <a:r>
              <a:rPr lang="en-US" sz="1000" dirty="0" err="1"/>
              <a:t>Noa</a:t>
            </a:r>
            <a:r>
              <a:rPr lang="en-US" sz="1000" dirty="0"/>
              <a:t> </a:t>
            </a:r>
            <a:r>
              <a:rPr lang="en-US" sz="1000" dirty="0" err="1"/>
              <a:t>Lubin</a:t>
            </a:r>
            <a:endParaRPr lang="en-US" sz="800" dirty="0"/>
          </a:p>
          <a:p>
            <a:pPr algn="ctr"/>
            <a:r>
              <a:rPr lang="en-US" sz="800" dirty="0"/>
              <a:t>I^2 intern, Israel</a:t>
            </a:r>
          </a:p>
          <a:p>
            <a:pPr algn="ctr"/>
            <a:r>
              <a:rPr lang="en-US" sz="800" dirty="0"/>
              <a:t>LSTM and CNN</a:t>
            </a:r>
          </a:p>
        </p:txBody>
      </p:sp>
      <p:sp>
        <p:nvSpPr>
          <p:cNvPr id="52" name="TextBox 51">
            <a:extLst>
              <a:ext uri="{FF2B5EF4-FFF2-40B4-BE49-F238E27FC236}">
                <a16:creationId xmlns:a16="http://schemas.microsoft.com/office/drawing/2014/main" id="{65876A93-C1C7-3B49-9F5C-63E57BE4161E}"/>
              </a:ext>
            </a:extLst>
          </p:cNvPr>
          <p:cNvSpPr txBox="1"/>
          <p:nvPr/>
        </p:nvSpPr>
        <p:spPr>
          <a:xfrm>
            <a:off x="1949901" y="4168804"/>
            <a:ext cx="1373833" cy="492443"/>
          </a:xfrm>
          <a:prstGeom prst="rect">
            <a:avLst/>
          </a:prstGeom>
          <a:noFill/>
        </p:spPr>
        <p:txBody>
          <a:bodyPr wrap="square" rtlCol="0">
            <a:spAutoFit/>
          </a:bodyPr>
          <a:lstStyle/>
          <a:p>
            <a:pPr algn="ctr"/>
            <a:r>
              <a:rPr lang="en-US" sz="1000" dirty="0"/>
              <a:t>Sam Donald</a:t>
            </a:r>
            <a:endParaRPr lang="en-US" sz="800" dirty="0"/>
          </a:p>
          <a:p>
            <a:pPr algn="ctr"/>
            <a:r>
              <a:rPr lang="en-US" sz="800" dirty="0"/>
              <a:t> I^2 intern, New Zealand</a:t>
            </a:r>
          </a:p>
          <a:p>
            <a:pPr algn="ctr"/>
            <a:r>
              <a:rPr lang="en-US" sz="800" dirty="0"/>
              <a:t>Transfer Learning</a:t>
            </a:r>
          </a:p>
        </p:txBody>
      </p:sp>
      <p:sp>
        <p:nvSpPr>
          <p:cNvPr id="53" name="TextBox 52">
            <a:extLst>
              <a:ext uri="{FF2B5EF4-FFF2-40B4-BE49-F238E27FC236}">
                <a16:creationId xmlns:a16="http://schemas.microsoft.com/office/drawing/2014/main" id="{4684B6AD-4E2F-6F4B-B296-2E15331FC812}"/>
              </a:ext>
            </a:extLst>
          </p:cNvPr>
          <p:cNvSpPr txBox="1"/>
          <p:nvPr/>
        </p:nvSpPr>
        <p:spPr>
          <a:xfrm>
            <a:off x="4463229" y="2647704"/>
            <a:ext cx="1277914" cy="492443"/>
          </a:xfrm>
          <a:prstGeom prst="rect">
            <a:avLst/>
          </a:prstGeom>
          <a:noFill/>
        </p:spPr>
        <p:txBody>
          <a:bodyPr wrap="none" rtlCol="0">
            <a:spAutoFit/>
          </a:bodyPr>
          <a:lstStyle/>
          <a:p>
            <a:pPr algn="ctr"/>
            <a:r>
              <a:rPr lang="en-US" sz="1000" dirty="0"/>
              <a:t>Pedro </a:t>
            </a:r>
            <a:r>
              <a:rPr lang="en-US" sz="1000" dirty="0" err="1"/>
              <a:t>Gerum</a:t>
            </a:r>
            <a:endParaRPr lang="en-US" sz="1000" dirty="0"/>
          </a:p>
          <a:p>
            <a:pPr algn="ctr"/>
            <a:r>
              <a:rPr lang="en-US" sz="800" dirty="0"/>
              <a:t>I^2 intern, Brazil</a:t>
            </a:r>
            <a:br>
              <a:rPr lang="en-US" sz="800" dirty="0"/>
            </a:br>
            <a:r>
              <a:rPr lang="en-US" sz="800" dirty="0"/>
              <a:t>Non-TCE classification</a:t>
            </a:r>
          </a:p>
        </p:txBody>
      </p:sp>
      <p:sp>
        <p:nvSpPr>
          <p:cNvPr id="54" name="TextBox 53">
            <a:extLst>
              <a:ext uri="{FF2B5EF4-FFF2-40B4-BE49-F238E27FC236}">
                <a16:creationId xmlns:a16="http://schemas.microsoft.com/office/drawing/2014/main" id="{187AF8DD-2044-E743-9D35-45AF938D0536}"/>
              </a:ext>
            </a:extLst>
          </p:cNvPr>
          <p:cNvSpPr txBox="1"/>
          <p:nvPr/>
        </p:nvSpPr>
        <p:spPr>
          <a:xfrm>
            <a:off x="3135569" y="2628199"/>
            <a:ext cx="1462260" cy="492443"/>
          </a:xfrm>
          <a:prstGeom prst="rect">
            <a:avLst/>
          </a:prstGeom>
          <a:noFill/>
        </p:spPr>
        <p:txBody>
          <a:bodyPr wrap="none" rtlCol="0">
            <a:spAutoFit/>
          </a:bodyPr>
          <a:lstStyle/>
          <a:p>
            <a:pPr algn="ctr"/>
            <a:r>
              <a:rPr lang="en-US" sz="1000" dirty="0"/>
              <a:t>Laurent </a:t>
            </a:r>
            <a:r>
              <a:rPr lang="en-US" sz="1000" dirty="0" err="1"/>
              <a:t>Wilkens</a:t>
            </a:r>
            <a:endParaRPr lang="en-US" sz="800" dirty="0"/>
          </a:p>
          <a:p>
            <a:pPr algn="ctr"/>
            <a:r>
              <a:rPr lang="en-US" sz="800" dirty="0"/>
              <a:t>USRA Intern, Netherlands</a:t>
            </a:r>
          </a:p>
          <a:p>
            <a:pPr algn="ctr"/>
            <a:r>
              <a:rPr lang="en-US" sz="800" dirty="0"/>
              <a:t>CNN &amp; HPO</a:t>
            </a:r>
          </a:p>
        </p:txBody>
      </p:sp>
      <p:pic>
        <p:nvPicPr>
          <p:cNvPr id="55" name="Picture 54" descr="Sabrina.jpg">
            <a:extLst>
              <a:ext uri="{FF2B5EF4-FFF2-40B4-BE49-F238E27FC236}">
                <a16:creationId xmlns:a16="http://schemas.microsoft.com/office/drawing/2014/main" id="{738408C0-B653-1F40-8376-3BDBB6BCCC4D}"/>
              </a:ext>
            </a:extLst>
          </p:cNvPr>
          <p:cNvPicPr>
            <a:picLocks/>
          </p:cNvPicPr>
          <p:nvPr/>
        </p:nvPicPr>
        <p:blipFill>
          <a:blip r:embed="rId15">
            <a:extLst>
              <a:ext uri="{28A0092B-C50C-407E-A947-70E740481C1C}">
                <a14:useLocalDpi xmlns:a14="http://schemas.microsoft.com/office/drawing/2010/main" val="0"/>
              </a:ext>
            </a:extLst>
          </a:blip>
          <a:stretch>
            <a:fillRect/>
          </a:stretch>
        </p:blipFill>
        <p:spPr>
          <a:xfrm>
            <a:off x="5708432" y="1576339"/>
            <a:ext cx="1124712" cy="1124712"/>
          </a:xfrm>
          <a:prstGeom prst="rect">
            <a:avLst/>
          </a:prstGeom>
        </p:spPr>
      </p:pic>
      <p:sp>
        <p:nvSpPr>
          <p:cNvPr id="56" name="TextBox 55">
            <a:extLst>
              <a:ext uri="{FF2B5EF4-FFF2-40B4-BE49-F238E27FC236}">
                <a16:creationId xmlns:a16="http://schemas.microsoft.com/office/drawing/2014/main" id="{0E5E13A3-1EDC-EE45-9136-513810A5F46A}"/>
              </a:ext>
            </a:extLst>
          </p:cNvPr>
          <p:cNvSpPr txBox="1"/>
          <p:nvPr/>
        </p:nvSpPr>
        <p:spPr>
          <a:xfrm>
            <a:off x="5762138" y="2673459"/>
            <a:ext cx="1093568" cy="615553"/>
          </a:xfrm>
          <a:prstGeom prst="rect">
            <a:avLst/>
          </a:prstGeom>
          <a:noFill/>
        </p:spPr>
        <p:txBody>
          <a:bodyPr wrap="none" rtlCol="0">
            <a:spAutoFit/>
          </a:bodyPr>
          <a:lstStyle/>
          <a:p>
            <a:pPr algn="ctr"/>
            <a:r>
              <a:rPr lang="en-US" sz="1000" dirty="0"/>
              <a:t>Sabrina Berger</a:t>
            </a:r>
            <a:endParaRPr lang="en-US" sz="800" dirty="0"/>
          </a:p>
          <a:p>
            <a:pPr algn="ctr"/>
            <a:r>
              <a:rPr lang="en-US" sz="800" dirty="0"/>
              <a:t>USRA intern, US</a:t>
            </a:r>
          </a:p>
          <a:p>
            <a:pPr algn="ctr"/>
            <a:r>
              <a:rPr lang="en-US" sz="800" dirty="0"/>
              <a:t>data conversion</a:t>
            </a:r>
          </a:p>
          <a:p>
            <a:pPr algn="ctr"/>
            <a:endParaRPr lang="en-US" sz="800" dirty="0"/>
          </a:p>
        </p:txBody>
      </p:sp>
      <p:sp>
        <p:nvSpPr>
          <p:cNvPr id="57" name="TextBox 56">
            <a:extLst>
              <a:ext uri="{FF2B5EF4-FFF2-40B4-BE49-F238E27FC236}">
                <a16:creationId xmlns:a16="http://schemas.microsoft.com/office/drawing/2014/main" id="{0E27AA86-4F37-2043-A517-8DE21ED29E7F}"/>
              </a:ext>
            </a:extLst>
          </p:cNvPr>
          <p:cNvSpPr txBox="1"/>
          <p:nvPr/>
        </p:nvSpPr>
        <p:spPr>
          <a:xfrm>
            <a:off x="4460504" y="4174151"/>
            <a:ext cx="1124026" cy="492443"/>
          </a:xfrm>
          <a:prstGeom prst="rect">
            <a:avLst/>
          </a:prstGeom>
          <a:noFill/>
        </p:spPr>
        <p:txBody>
          <a:bodyPr wrap="none" rtlCol="0">
            <a:spAutoFit/>
          </a:bodyPr>
          <a:lstStyle/>
          <a:p>
            <a:pPr algn="ctr"/>
            <a:r>
              <a:rPr lang="en-US" sz="1000" dirty="0"/>
              <a:t>Martin </a:t>
            </a:r>
            <a:r>
              <a:rPr lang="en-US" sz="1000" dirty="0" err="1"/>
              <a:t>Koling</a:t>
            </a:r>
            <a:endParaRPr lang="en-US" sz="800" dirty="0"/>
          </a:p>
          <a:p>
            <a:pPr algn="ctr"/>
            <a:r>
              <a:rPr lang="en-US" sz="800" dirty="0"/>
              <a:t> I^2 intern, Sweden</a:t>
            </a:r>
          </a:p>
          <a:p>
            <a:pPr algn="ctr"/>
            <a:r>
              <a:rPr lang="en-US" sz="800" dirty="0"/>
              <a:t>Transfer Learning</a:t>
            </a:r>
          </a:p>
        </p:txBody>
      </p:sp>
      <p:sp>
        <p:nvSpPr>
          <p:cNvPr id="58" name="TextBox 57">
            <a:extLst>
              <a:ext uri="{FF2B5EF4-FFF2-40B4-BE49-F238E27FC236}">
                <a16:creationId xmlns:a16="http://schemas.microsoft.com/office/drawing/2014/main" id="{AA0E91EF-B1EF-414E-A31E-F31596D49B1F}"/>
              </a:ext>
            </a:extLst>
          </p:cNvPr>
          <p:cNvSpPr txBox="1"/>
          <p:nvPr/>
        </p:nvSpPr>
        <p:spPr>
          <a:xfrm>
            <a:off x="3151302" y="4184349"/>
            <a:ext cx="1345240" cy="492443"/>
          </a:xfrm>
          <a:prstGeom prst="rect">
            <a:avLst/>
          </a:prstGeom>
          <a:noFill/>
        </p:spPr>
        <p:txBody>
          <a:bodyPr wrap="none" rtlCol="0">
            <a:spAutoFit/>
          </a:bodyPr>
          <a:lstStyle/>
          <a:p>
            <a:pPr algn="ctr"/>
            <a:r>
              <a:rPr lang="en-US" sz="1000" dirty="0"/>
              <a:t>Jennifer </a:t>
            </a:r>
            <a:r>
              <a:rPr lang="en-US" sz="1000" dirty="0" err="1"/>
              <a:t>Andersson</a:t>
            </a:r>
            <a:endParaRPr lang="en-US" sz="800" dirty="0"/>
          </a:p>
          <a:p>
            <a:pPr algn="ctr"/>
            <a:r>
              <a:rPr lang="en-US" sz="800" dirty="0"/>
              <a:t> I^2 intern, Sweden</a:t>
            </a:r>
          </a:p>
          <a:p>
            <a:pPr algn="ctr"/>
            <a:r>
              <a:rPr lang="en-US" sz="800" dirty="0"/>
              <a:t>Transfer Learning</a:t>
            </a:r>
          </a:p>
        </p:txBody>
      </p:sp>
      <p:sp>
        <p:nvSpPr>
          <p:cNvPr id="59" name="TextBox 58">
            <a:extLst>
              <a:ext uri="{FF2B5EF4-FFF2-40B4-BE49-F238E27FC236}">
                <a16:creationId xmlns:a16="http://schemas.microsoft.com/office/drawing/2014/main" id="{BB78A35B-AB14-4943-837A-84069FFA064C}"/>
              </a:ext>
            </a:extLst>
          </p:cNvPr>
          <p:cNvSpPr txBox="1"/>
          <p:nvPr/>
        </p:nvSpPr>
        <p:spPr>
          <a:xfrm>
            <a:off x="3618762" y="1165345"/>
            <a:ext cx="2690160" cy="369332"/>
          </a:xfrm>
          <a:prstGeom prst="rect">
            <a:avLst/>
          </a:prstGeom>
          <a:noFill/>
        </p:spPr>
        <p:txBody>
          <a:bodyPr wrap="none" rtlCol="0">
            <a:spAutoFit/>
          </a:bodyPr>
          <a:lstStyle/>
          <a:p>
            <a:r>
              <a:rPr lang="en-US" dirty="0"/>
              <a:t>Interns: Deep Learning</a:t>
            </a:r>
          </a:p>
        </p:txBody>
      </p:sp>
      <p:pic>
        <p:nvPicPr>
          <p:cNvPr id="60" name="Picture 59" descr="Screen Shot 2020-06-09 at 1.38.57 AM.png">
            <a:extLst>
              <a:ext uri="{FF2B5EF4-FFF2-40B4-BE49-F238E27FC236}">
                <a16:creationId xmlns:a16="http://schemas.microsoft.com/office/drawing/2014/main" id="{9961D3D9-80FF-3441-9FE8-E2DAEF4B3A52}"/>
              </a:ext>
            </a:extLst>
          </p:cNvPr>
          <p:cNvPicPr>
            <a:picLocks/>
          </p:cNvPicPr>
          <p:nvPr/>
        </p:nvPicPr>
        <p:blipFill>
          <a:blip r:embed="rId16">
            <a:extLst>
              <a:ext uri="{28A0092B-C50C-407E-A947-70E740481C1C}">
                <a14:useLocalDpi xmlns:a14="http://schemas.microsoft.com/office/drawing/2010/main" val="0"/>
              </a:ext>
            </a:extLst>
          </a:blip>
          <a:stretch>
            <a:fillRect/>
          </a:stretch>
        </p:blipFill>
        <p:spPr>
          <a:xfrm>
            <a:off x="3281372" y="3089452"/>
            <a:ext cx="1124712" cy="1124712"/>
          </a:xfrm>
          <a:prstGeom prst="rect">
            <a:avLst/>
          </a:prstGeom>
        </p:spPr>
      </p:pic>
      <p:pic>
        <p:nvPicPr>
          <p:cNvPr id="61" name="Picture 60">
            <a:extLst>
              <a:ext uri="{FF2B5EF4-FFF2-40B4-BE49-F238E27FC236}">
                <a16:creationId xmlns:a16="http://schemas.microsoft.com/office/drawing/2014/main" id="{F95B06EE-6024-C94F-8360-599DCFC2907A}"/>
              </a:ext>
            </a:extLst>
          </p:cNvPr>
          <p:cNvPicPr>
            <a:picLocks noChangeAspect="1"/>
          </p:cNvPicPr>
          <p:nvPr/>
        </p:nvPicPr>
        <p:blipFill>
          <a:blip r:embed="rId17"/>
          <a:stretch>
            <a:fillRect/>
          </a:stretch>
        </p:blipFill>
        <p:spPr>
          <a:xfrm>
            <a:off x="2081358" y="4696010"/>
            <a:ext cx="1124712" cy="1124712"/>
          </a:xfrm>
          <a:prstGeom prst="rect">
            <a:avLst/>
          </a:prstGeom>
        </p:spPr>
      </p:pic>
      <p:sp>
        <p:nvSpPr>
          <p:cNvPr id="62" name="TextBox 61">
            <a:extLst>
              <a:ext uri="{FF2B5EF4-FFF2-40B4-BE49-F238E27FC236}">
                <a16:creationId xmlns:a16="http://schemas.microsoft.com/office/drawing/2014/main" id="{F5743FD4-47D7-F745-AAF9-914C0CEB5D51}"/>
              </a:ext>
            </a:extLst>
          </p:cNvPr>
          <p:cNvSpPr txBox="1"/>
          <p:nvPr/>
        </p:nvSpPr>
        <p:spPr>
          <a:xfrm>
            <a:off x="1983320" y="5785741"/>
            <a:ext cx="1373833" cy="615553"/>
          </a:xfrm>
          <a:prstGeom prst="rect">
            <a:avLst/>
          </a:prstGeom>
          <a:noFill/>
        </p:spPr>
        <p:txBody>
          <a:bodyPr wrap="square" rtlCol="0">
            <a:spAutoFit/>
          </a:bodyPr>
          <a:lstStyle/>
          <a:p>
            <a:pPr algn="ctr"/>
            <a:r>
              <a:rPr lang="en-US" sz="1000" dirty="0"/>
              <a:t>Patrick Maynard</a:t>
            </a:r>
            <a:endParaRPr lang="en-US" sz="800" dirty="0"/>
          </a:p>
          <a:p>
            <a:pPr algn="ctr"/>
            <a:r>
              <a:rPr lang="en-US" sz="800" dirty="0"/>
              <a:t> OSTEM intern, Harvard University</a:t>
            </a:r>
          </a:p>
          <a:p>
            <a:pPr algn="ctr"/>
            <a:r>
              <a:rPr lang="en-US" sz="800" dirty="0"/>
              <a:t>Transfer learning</a:t>
            </a:r>
          </a:p>
        </p:txBody>
      </p:sp>
      <p:sp>
        <p:nvSpPr>
          <p:cNvPr id="63" name="TextBox 62">
            <a:extLst>
              <a:ext uri="{FF2B5EF4-FFF2-40B4-BE49-F238E27FC236}">
                <a16:creationId xmlns:a16="http://schemas.microsoft.com/office/drawing/2014/main" id="{1E599B8D-9D02-BF49-8317-97035D0C4706}"/>
              </a:ext>
            </a:extLst>
          </p:cNvPr>
          <p:cNvSpPr txBox="1"/>
          <p:nvPr/>
        </p:nvSpPr>
        <p:spPr>
          <a:xfrm>
            <a:off x="6801973" y="4215539"/>
            <a:ext cx="1373833" cy="615553"/>
          </a:xfrm>
          <a:prstGeom prst="rect">
            <a:avLst/>
          </a:prstGeom>
          <a:noFill/>
        </p:spPr>
        <p:txBody>
          <a:bodyPr wrap="square" rtlCol="0">
            <a:spAutoFit/>
          </a:bodyPr>
          <a:lstStyle/>
          <a:p>
            <a:pPr algn="ctr"/>
            <a:r>
              <a:rPr lang="en-US" sz="1000" dirty="0"/>
              <a:t>Kaylie </a:t>
            </a:r>
            <a:r>
              <a:rPr lang="en-US" sz="1000" dirty="0" err="1"/>
              <a:t>Hausknech</a:t>
            </a:r>
            <a:endParaRPr lang="en-US" sz="1000" dirty="0"/>
          </a:p>
          <a:p>
            <a:pPr algn="ctr"/>
            <a:r>
              <a:rPr lang="en-US" sz="800" dirty="0"/>
              <a:t> OSTEM intern, Harvard University</a:t>
            </a:r>
          </a:p>
          <a:p>
            <a:pPr algn="ctr"/>
            <a:r>
              <a:rPr lang="en-US" sz="800" dirty="0" err="1"/>
              <a:t>Explainability</a:t>
            </a:r>
            <a:endParaRPr lang="en-US" sz="800" dirty="0"/>
          </a:p>
        </p:txBody>
      </p:sp>
      <p:sp>
        <p:nvSpPr>
          <p:cNvPr id="64" name="TextBox 63">
            <a:extLst>
              <a:ext uri="{FF2B5EF4-FFF2-40B4-BE49-F238E27FC236}">
                <a16:creationId xmlns:a16="http://schemas.microsoft.com/office/drawing/2014/main" id="{D7AE7F98-284F-A246-9919-335D8C6C9F77}"/>
              </a:ext>
            </a:extLst>
          </p:cNvPr>
          <p:cNvSpPr txBox="1"/>
          <p:nvPr/>
        </p:nvSpPr>
        <p:spPr>
          <a:xfrm>
            <a:off x="5509104" y="4196296"/>
            <a:ext cx="1485786" cy="492443"/>
          </a:xfrm>
          <a:prstGeom prst="rect">
            <a:avLst/>
          </a:prstGeom>
          <a:noFill/>
        </p:spPr>
        <p:txBody>
          <a:bodyPr wrap="square" rtlCol="0">
            <a:spAutoFit/>
          </a:bodyPr>
          <a:lstStyle/>
          <a:p>
            <a:pPr algn="ctr"/>
            <a:r>
              <a:rPr lang="en-US" sz="1000" dirty="0" err="1"/>
              <a:t>Fellipe</a:t>
            </a:r>
            <a:r>
              <a:rPr lang="en-US" sz="1000" dirty="0"/>
              <a:t> </a:t>
            </a:r>
            <a:r>
              <a:rPr lang="en-US" sz="1000" dirty="0" err="1"/>
              <a:t>Marcellino</a:t>
            </a:r>
            <a:endParaRPr lang="en-US" sz="800" dirty="0"/>
          </a:p>
          <a:p>
            <a:pPr algn="ctr"/>
            <a:r>
              <a:rPr lang="en-US" sz="800" dirty="0"/>
              <a:t>USRA intern, UC Berkeley</a:t>
            </a:r>
          </a:p>
          <a:p>
            <a:pPr algn="ctr"/>
            <a:r>
              <a:rPr lang="en-US" sz="800" dirty="0"/>
              <a:t>Transit Detection</a:t>
            </a:r>
          </a:p>
        </p:txBody>
      </p:sp>
      <p:pic>
        <p:nvPicPr>
          <p:cNvPr id="65" name="Picture 64">
            <a:extLst>
              <a:ext uri="{FF2B5EF4-FFF2-40B4-BE49-F238E27FC236}">
                <a16:creationId xmlns:a16="http://schemas.microsoft.com/office/drawing/2014/main" id="{9B50D0A0-B033-7F4B-A3DE-4BD4CC2FFF72}"/>
              </a:ext>
            </a:extLst>
          </p:cNvPr>
          <p:cNvPicPr>
            <a:picLocks noChangeAspect="1"/>
          </p:cNvPicPr>
          <p:nvPr/>
        </p:nvPicPr>
        <p:blipFill>
          <a:blip r:embed="rId18"/>
          <a:stretch>
            <a:fillRect/>
          </a:stretch>
        </p:blipFill>
        <p:spPr>
          <a:xfrm>
            <a:off x="5691875" y="3114329"/>
            <a:ext cx="1124712" cy="1124712"/>
          </a:xfrm>
          <a:prstGeom prst="rect">
            <a:avLst/>
          </a:prstGeom>
        </p:spPr>
      </p:pic>
      <p:pic>
        <p:nvPicPr>
          <p:cNvPr id="66" name="Picture 65">
            <a:extLst>
              <a:ext uri="{FF2B5EF4-FFF2-40B4-BE49-F238E27FC236}">
                <a16:creationId xmlns:a16="http://schemas.microsoft.com/office/drawing/2014/main" id="{E6EF6E0B-7B0B-CF41-B65E-119455E6089E}"/>
              </a:ext>
            </a:extLst>
          </p:cNvPr>
          <p:cNvPicPr>
            <a:picLocks/>
          </p:cNvPicPr>
          <p:nvPr/>
        </p:nvPicPr>
        <p:blipFill>
          <a:blip r:embed="rId19"/>
          <a:stretch>
            <a:fillRect/>
          </a:stretch>
        </p:blipFill>
        <p:spPr>
          <a:xfrm>
            <a:off x="6911759" y="3125948"/>
            <a:ext cx="1124712" cy="1124712"/>
          </a:xfrm>
          <a:prstGeom prst="rect">
            <a:avLst/>
          </a:prstGeom>
        </p:spPr>
      </p:pic>
      <p:pic>
        <p:nvPicPr>
          <p:cNvPr id="7" name="Picture 6" descr="A person wearing glasses&#10;&#10;Description automatically generated with low confidence">
            <a:extLst>
              <a:ext uri="{FF2B5EF4-FFF2-40B4-BE49-F238E27FC236}">
                <a16:creationId xmlns:a16="http://schemas.microsoft.com/office/drawing/2014/main" id="{A6018D1F-1F1B-BB44-8D3A-C29403F38906}"/>
              </a:ext>
            </a:extLst>
          </p:cNvPr>
          <p:cNvPicPr>
            <a:picLocks noChangeAspect="1"/>
          </p:cNvPicPr>
          <p:nvPr/>
        </p:nvPicPr>
        <p:blipFill>
          <a:blip r:embed="rId20"/>
          <a:stretch>
            <a:fillRect/>
          </a:stretch>
        </p:blipFill>
        <p:spPr>
          <a:xfrm>
            <a:off x="3298295" y="4692200"/>
            <a:ext cx="1124712" cy="1124712"/>
          </a:xfrm>
          <a:prstGeom prst="rect">
            <a:avLst/>
          </a:prstGeom>
        </p:spPr>
      </p:pic>
      <p:sp>
        <p:nvSpPr>
          <p:cNvPr id="45" name="TextBox 44">
            <a:extLst>
              <a:ext uri="{FF2B5EF4-FFF2-40B4-BE49-F238E27FC236}">
                <a16:creationId xmlns:a16="http://schemas.microsoft.com/office/drawing/2014/main" id="{9B0B87D7-16B5-4D4F-8AB7-B66FF1DE8059}"/>
              </a:ext>
            </a:extLst>
          </p:cNvPr>
          <p:cNvSpPr txBox="1"/>
          <p:nvPr/>
        </p:nvSpPr>
        <p:spPr>
          <a:xfrm>
            <a:off x="3223996" y="5779517"/>
            <a:ext cx="1373833" cy="615553"/>
          </a:xfrm>
          <a:prstGeom prst="rect">
            <a:avLst/>
          </a:prstGeom>
          <a:noFill/>
        </p:spPr>
        <p:txBody>
          <a:bodyPr wrap="square" rtlCol="0">
            <a:spAutoFit/>
          </a:bodyPr>
          <a:lstStyle/>
          <a:p>
            <a:pPr algn="ctr"/>
            <a:r>
              <a:rPr lang="en-US" sz="1000" dirty="0"/>
              <a:t>Yang </a:t>
            </a:r>
            <a:r>
              <a:rPr lang="en-US" sz="1000" dirty="0" err="1"/>
              <a:t>Theng</a:t>
            </a:r>
            <a:endParaRPr lang="en-US" sz="800" dirty="0"/>
          </a:p>
          <a:p>
            <a:pPr algn="ctr"/>
            <a:r>
              <a:rPr lang="en-US" sz="800" dirty="0"/>
              <a:t> OSTEM intern, U of Alaska</a:t>
            </a:r>
          </a:p>
          <a:p>
            <a:pPr algn="ctr"/>
            <a:r>
              <a:rPr lang="en-US" sz="800" dirty="0"/>
              <a:t>Label Noise</a:t>
            </a:r>
          </a:p>
        </p:txBody>
      </p:sp>
      <p:sp>
        <p:nvSpPr>
          <p:cNvPr id="67" name="TextBox 66">
            <a:extLst>
              <a:ext uri="{FF2B5EF4-FFF2-40B4-BE49-F238E27FC236}">
                <a16:creationId xmlns:a16="http://schemas.microsoft.com/office/drawing/2014/main" id="{8D2A7540-1809-4444-A6E0-1A5A2C172E17}"/>
              </a:ext>
            </a:extLst>
          </p:cNvPr>
          <p:cNvSpPr txBox="1"/>
          <p:nvPr/>
        </p:nvSpPr>
        <p:spPr>
          <a:xfrm>
            <a:off x="4334599" y="5788242"/>
            <a:ext cx="1373833" cy="738664"/>
          </a:xfrm>
          <a:prstGeom prst="rect">
            <a:avLst/>
          </a:prstGeom>
          <a:noFill/>
        </p:spPr>
        <p:txBody>
          <a:bodyPr wrap="square" rtlCol="0">
            <a:spAutoFit/>
          </a:bodyPr>
          <a:lstStyle/>
          <a:p>
            <a:pPr algn="ctr"/>
            <a:r>
              <a:rPr lang="en-US" sz="1000" dirty="0" err="1"/>
              <a:t>Hongbo</a:t>
            </a:r>
            <a:r>
              <a:rPr lang="en-US" sz="1000" dirty="0"/>
              <a:t> Wei</a:t>
            </a:r>
            <a:endParaRPr lang="en-US" sz="800" dirty="0"/>
          </a:p>
          <a:p>
            <a:pPr algn="ctr"/>
            <a:r>
              <a:rPr lang="en-US" sz="800" dirty="0"/>
              <a:t> OSTEM intern, High School student</a:t>
            </a:r>
          </a:p>
          <a:p>
            <a:pPr algn="ctr"/>
            <a:r>
              <a:rPr lang="en-US" sz="800" dirty="0"/>
              <a:t>Non-TCE and Transfer Learning</a:t>
            </a:r>
          </a:p>
        </p:txBody>
      </p:sp>
      <p:sp>
        <p:nvSpPr>
          <p:cNvPr id="68" name="TextBox 67">
            <a:extLst>
              <a:ext uri="{FF2B5EF4-FFF2-40B4-BE49-F238E27FC236}">
                <a16:creationId xmlns:a16="http://schemas.microsoft.com/office/drawing/2014/main" id="{F6D86CA2-9EE6-2244-97E2-AE3927788E70}"/>
              </a:ext>
            </a:extLst>
          </p:cNvPr>
          <p:cNvSpPr txBox="1"/>
          <p:nvPr/>
        </p:nvSpPr>
        <p:spPr>
          <a:xfrm>
            <a:off x="5557281" y="5789257"/>
            <a:ext cx="1373833" cy="615553"/>
          </a:xfrm>
          <a:prstGeom prst="rect">
            <a:avLst/>
          </a:prstGeom>
          <a:noFill/>
        </p:spPr>
        <p:txBody>
          <a:bodyPr wrap="square" rtlCol="0">
            <a:spAutoFit/>
          </a:bodyPr>
          <a:lstStyle/>
          <a:p>
            <a:pPr algn="ctr"/>
            <a:r>
              <a:rPr lang="en-US" sz="1000" dirty="0"/>
              <a:t>Andres Carranza</a:t>
            </a:r>
            <a:endParaRPr lang="en-US" sz="800" dirty="0"/>
          </a:p>
          <a:p>
            <a:pPr algn="ctr"/>
            <a:r>
              <a:rPr lang="en-US" sz="800" dirty="0"/>
              <a:t> OSTEM intern, High School student</a:t>
            </a:r>
          </a:p>
          <a:p>
            <a:pPr algn="ctr"/>
            <a:r>
              <a:rPr lang="en-US" sz="800" dirty="0"/>
              <a:t>LSTM and Transformer</a:t>
            </a:r>
          </a:p>
        </p:txBody>
      </p:sp>
      <p:pic>
        <p:nvPicPr>
          <p:cNvPr id="9" name="Picture 8" descr="A person smiling for the camera&#10;&#10;Description automatically generated with medium confidence">
            <a:extLst>
              <a:ext uri="{FF2B5EF4-FFF2-40B4-BE49-F238E27FC236}">
                <a16:creationId xmlns:a16="http://schemas.microsoft.com/office/drawing/2014/main" id="{B39D86E8-52E2-2A49-8FF7-5A0FEC333D65}"/>
              </a:ext>
            </a:extLst>
          </p:cNvPr>
          <p:cNvPicPr>
            <a:picLocks/>
          </p:cNvPicPr>
          <p:nvPr/>
        </p:nvPicPr>
        <p:blipFill rotWithShape="1">
          <a:blip r:embed="rId21"/>
          <a:srcRect b="27850"/>
          <a:stretch/>
        </p:blipFill>
        <p:spPr>
          <a:xfrm>
            <a:off x="9203349" y="5172637"/>
            <a:ext cx="1124712" cy="1124712"/>
          </a:xfrm>
          <a:prstGeom prst="rect">
            <a:avLst/>
          </a:prstGeom>
        </p:spPr>
      </p:pic>
      <p:sp>
        <p:nvSpPr>
          <p:cNvPr id="69" name="TextBox 68">
            <a:extLst>
              <a:ext uri="{FF2B5EF4-FFF2-40B4-BE49-F238E27FC236}">
                <a16:creationId xmlns:a16="http://schemas.microsoft.com/office/drawing/2014/main" id="{67498EC2-BA37-7240-B789-DB2F5EA550D6}"/>
              </a:ext>
            </a:extLst>
          </p:cNvPr>
          <p:cNvSpPr txBox="1"/>
          <p:nvPr/>
        </p:nvSpPr>
        <p:spPr>
          <a:xfrm>
            <a:off x="9178845" y="6257056"/>
            <a:ext cx="1173719" cy="492443"/>
          </a:xfrm>
          <a:prstGeom prst="rect">
            <a:avLst/>
          </a:prstGeom>
          <a:noFill/>
        </p:spPr>
        <p:txBody>
          <a:bodyPr wrap="none" rtlCol="0">
            <a:spAutoFit/>
          </a:bodyPr>
          <a:lstStyle/>
          <a:p>
            <a:pPr algn="ctr"/>
            <a:r>
              <a:rPr lang="en-US" sz="1000" dirty="0"/>
              <a:t>Stephan Bryson</a:t>
            </a:r>
            <a:endParaRPr lang="en-US" sz="800" dirty="0"/>
          </a:p>
          <a:p>
            <a:pPr algn="ctr"/>
            <a:r>
              <a:rPr lang="en-US" sz="800" dirty="0"/>
              <a:t>NASA ARC Scientist</a:t>
            </a:r>
          </a:p>
          <a:p>
            <a:pPr algn="ctr"/>
            <a:endParaRPr lang="en-US" sz="800" dirty="0"/>
          </a:p>
        </p:txBody>
      </p:sp>
      <p:pic>
        <p:nvPicPr>
          <p:cNvPr id="11" name="Picture 10" descr="A person taking a selfie&#10;&#10;Description automatically generated with medium confidence">
            <a:extLst>
              <a:ext uri="{FF2B5EF4-FFF2-40B4-BE49-F238E27FC236}">
                <a16:creationId xmlns:a16="http://schemas.microsoft.com/office/drawing/2014/main" id="{F8DC5526-6E17-1248-83E7-20E09F8DEC28}"/>
              </a:ext>
            </a:extLst>
          </p:cNvPr>
          <p:cNvPicPr>
            <a:picLocks/>
          </p:cNvPicPr>
          <p:nvPr/>
        </p:nvPicPr>
        <p:blipFill>
          <a:blip r:embed="rId22"/>
          <a:stretch>
            <a:fillRect/>
          </a:stretch>
        </p:blipFill>
        <p:spPr>
          <a:xfrm>
            <a:off x="5681842" y="4692200"/>
            <a:ext cx="1124712" cy="1124712"/>
          </a:xfrm>
          <a:prstGeom prst="rect">
            <a:avLst/>
          </a:prstGeom>
        </p:spPr>
      </p:pic>
      <p:pic>
        <p:nvPicPr>
          <p:cNvPr id="8" name="Picture 7" descr="A person wearing glasses&#10;&#10;Description automatically generated with medium confidence">
            <a:extLst>
              <a:ext uri="{FF2B5EF4-FFF2-40B4-BE49-F238E27FC236}">
                <a16:creationId xmlns:a16="http://schemas.microsoft.com/office/drawing/2014/main" id="{F33D20BF-698E-5BC2-1D7F-670D4438A9FA}"/>
              </a:ext>
            </a:extLst>
          </p:cNvPr>
          <p:cNvPicPr>
            <a:picLocks noChangeAspect="1"/>
          </p:cNvPicPr>
          <p:nvPr/>
        </p:nvPicPr>
        <p:blipFill>
          <a:blip r:embed="rId23"/>
          <a:stretch>
            <a:fillRect/>
          </a:stretch>
        </p:blipFill>
        <p:spPr>
          <a:xfrm>
            <a:off x="4515232" y="4698934"/>
            <a:ext cx="939054" cy="1117978"/>
          </a:xfrm>
          <a:prstGeom prst="rect">
            <a:avLst/>
          </a:prstGeom>
        </p:spPr>
      </p:pic>
    </p:spTree>
    <p:extLst>
      <p:ext uri="{BB962C8B-B14F-4D97-AF65-F5344CB8AC3E}">
        <p14:creationId xmlns:p14="http://schemas.microsoft.com/office/powerpoint/2010/main" val="2098965960"/>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3200" dirty="0"/>
              <a:t>Conclusion</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45</a:t>
            </a:fld>
            <a:endParaRPr lang="en-US" dirty="0"/>
          </a:p>
        </p:txBody>
      </p:sp>
      <p:sp>
        <p:nvSpPr>
          <p:cNvPr id="3" name="TextBox 2">
            <a:extLst>
              <a:ext uri="{FF2B5EF4-FFF2-40B4-BE49-F238E27FC236}">
                <a16:creationId xmlns:a16="http://schemas.microsoft.com/office/drawing/2014/main" id="{A1494B39-2A1C-8619-0EA1-6C72DA88426D}"/>
              </a:ext>
            </a:extLst>
          </p:cNvPr>
          <p:cNvSpPr txBox="1"/>
          <p:nvPr/>
        </p:nvSpPr>
        <p:spPr>
          <a:xfrm>
            <a:off x="990410" y="1314016"/>
            <a:ext cx="9634564" cy="4832092"/>
          </a:xfrm>
          <a:prstGeom prst="rect">
            <a:avLst/>
          </a:prstGeom>
          <a:noFill/>
        </p:spPr>
        <p:txBody>
          <a:bodyPr wrap="square" rtlCol="0">
            <a:spAutoFit/>
          </a:bodyPr>
          <a:lstStyle/>
          <a:p>
            <a:pPr marL="285750" indent="-285750">
              <a:buFont typeface="Arial" panose="020B0604020202020204" pitchFamily="34" charset="0"/>
              <a:buChar char="•"/>
            </a:pPr>
            <a:r>
              <a:rPr lang="en-US" sz="2800" dirty="0">
                <a:solidFill>
                  <a:srgbClr val="C00000"/>
                </a:solidFill>
              </a:rPr>
              <a:t>Domain knowledge</a:t>
            </a:r>
            <a:r>
              <a:rPr lang="en-US" sz="2800" dirty="0"/>
              <a:t> is critical for using ML in scientific discovery. </a:t>
            </a:r>
          </a:p>
          <a:p>
            <a:pPr marL="742950" lvl="1" indent="-285750">
              <a:buFont typeface="Arial" panose="020B0604020202020204" pitchFamily="34" charset="0"/>
              <a:buChar char="•"/>
            </a:pPr>
            <a:r>
              <a:rPr lang="en-US" sz="2800" dirty="0"/>
              <a:t>More effective models</a:t>
            </a:r>
          </a:p>
          <a:p>
            <a:pPr marL="742950" lvl="1" indent="-285750">
              <a:buFont typeface="Arial" panose="020B0604020202020204" pitchFamily="34" charset="0"/>
              <a:buChar char="•"/>
            </a:pPr>
            <a:r>
              <a:rPr lang="en-US" sz="2800" dirty="0"/>
              <a:t>Smaller data set</a:t>
            </a:r>
          </a:p>
          <a:p>
            <a:pPr marL="742950" lvl="1" indent="-285750">
              <a:buFont typeface="Arial" panose="020B0604020202020204" pitchFamily="34" charset="0"/>
              <a:buChar char="•"/>
            </a:pPr>
            <a:r>
              <a:rPr lang="en-US" sz="2800" dirty="0"/>
              <a:t>Better communication with the domain experts</a:t>
            </a:r>
          </a:p>
          <a:p>
            <a:pPr marL="742950" lvl="1" indent="-285750">
              <a:buFont typeface="Arial" panose="020B0604020202020204" pitchFamily="34" charset="0"/>
              <a:buChar char="•"/>
            </a:pPr>
            <a:endParaRPr lang="en-US" sz="2800" dirty="0"/>
          </a:p>
          <a:p>
            <a:pPr marL="285750" indent="-285750">
              <a:buFont typeface="Arial" panose="020B0604020202020204" pitchFamily="34" charset="0"/>
              <a:buChar char="•"/>
            </a:pPr>
            <a:r>
              <a:rPr lang="en-US" sz="2800" dirty="0"/>
              <a:t> Using ML in </a:t>
            </a:r>
            <a:r>
              <a:rPr lang="en-US" sz="2800" dirty="0">
                <a:solidFill>
                  <a:srgbClr val="C00000"/>
                </a:solidFill>
              </a:rPr>
              <a:t>science is fun</a:t>
            </a:r>
            <a:r>
              <a:rPr lang="en-US" sz="2800" dirty="0"/>
              <a:t>, a lot of fun.</a:t>
            </a:r>
          </a:p>
          <a:p>
            <a:pPr marL="742950" lvl="1" indent="-285750">
              <a:buFont typeface="Arial" panose="020B0604020202020204" pitchFamily="34" charset="0"/>
              <a:buChar char="•"/>
            </a:pPr>
            <a:r>
              <a:rPr lang="en-US" sz="2800" dirty="0"/>
              <a:t>Continuous learning </a:t>
            </a:r>
          </a:p>
          <a:p>
            <a:pPr marL="742950" lvl="1" indent="-285750">
              <a:buFont typeface="Arial" panose="020B0604020202020204" pitchFamily="34" charset="0"/>
              <a:buChar char="•"/>
            </a:pPr>
            <a:r>
              <a:rPr lang="en-US" sz="2800" dirty="0"/>
              <a:t>Working with amazing people. </a:t>
            </a:r>
          </a:p>
          <a:p>
            <a:pPr marL="742950" lvl="1" indent="-285750">
              <a:buFont typeface="Arial" panose="020B0604020202020204" pitchFamily="34" charset="0"/>
              <a:buChar char="•"/>
            </a:pPr>
            <a:r>
              <a:rPr lang="en-US" sz="2800" dirty="0"/>
              <a:t>Solving real-world problems.</a:t>
            </a:r>
          </a:p>
          <a:p>
            <a:pPr marL="285750" indent="-285750">
              <a:buFont typeface="Arial" panose="020B0604020202020204" pitchFamily="34" charset="0"/>
              <a:buChar char="•"/>
            </a:pPr>
            <a:endParaRPr lang="en-US" sz="2800" dirty="0"/>
          </a:p>
        </p:txBody>
      </p:sp>
    </p:spTree>
    <p:extLst>
      <p:ext uri="{BB962C8B-B14F-4D97-AF65-F5344CB8AC3E}">
        <p14:creationId xmlns:p14="http://schemas.microsoft.com/office/powerpoint/2010/main" val="3137078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46</a:t>
            </a:fld>
            <a:endParaRPr lang="en-US" dirty="0"/>
          </a:p>
        </p:txBody>
      </p:sp>
      <p:sp>
        <p:nvSpPr>
          <p:cNvPr id="6" name="Rectangle 5"/>
          <p:cNvSpPr/>
          <p:nvPr/>
        </p:nvSpPr>
        <p:spPr>
          <a:xfrm>
            <a:off x="-142559" y="-492402"/>
            <a:ext cx="12493317" cy="7476742"/>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rgbClr val="FFB207"/>
                </a:solidFill>
              </a:rPr>
              <a:t>Thank you!</a:t>
            </a:r>
          </a:p>
          <a:p>
            <a:pPr algn="ctr"/>
            <a:endParaRPr lang="en-US" sz="6000" dirty="0">
              <a:solidFill>
                <a:srgbClr val="FFB207"/>
              </a:solidFill>
            </a:endParaRPr>
          </a:p>
          <a:p>
            <a:pPr algn="ctr"/>
            <a:r>
              <a:rPr lang="en-US" sz="3200" dirty="0">
                <a:solidFill>
                  <a:srgbClr val="FFB207"/>
                </a:solidFill>
              </a:rPr>
              <a:t>Hamed Valizadegan, PhD</a:t>
            </a:r>
          </a:p>
          <a:p>
            <a:pPr algn="ctr"/>
            <a:r>
              <a:rPr lang="en-US" sz="3200" dirty="0">
                <a:solidFill>
                  <a:srgbClr val="FFB207"/>
                </a:solidFill>
              </a:rPr>
              <a:t>Intelligent System Division,</a:t>
            </a:r>
          </a:p>
          <a:p>
            <a:pPr algn="ctr"/>
            <a:r>
              <a:rPr lang="en-US" sz="3200" dirty="0">
                <a:solidFill>
                  <a:srgbClr val="FFB207"/>
                </a:solidFill>
              </a:rPr>
              <a:t>NASA Ames Research Center (USRA)</a:t>
            </a:r>
          </a:p>
          <a:p>
            <a:pPr algn="ctr"/>
            <a:r>
              <a:rPr lang="en-US" sz="3200" dirty="0" err="1">
                <a:solidFill>
                  <a:srgbClr val="FFB207"/>
                </a:solidFill>
              </a:rPr>
              <a:t>hamed.valizadegan@nasa.gov</a:t>
            </a:r>
            <a:endParaRPr lang="en-US" sz="3200" dirty="0">
              <a:solidFill>
                <a:srgbClr val="FFB207"/>
              </a:solidFill>
            </a:endParaRPr>
          </a:p>
        </p:txBody>
      </p:sp>
    </p:spTree>
    <p:extLst>
      <p:ext uri="{BB962C8B-B14F-4D97-AF65-F5344CB8AC3E}">
        <p14:creationId xmlns:p14="http://schemas.microsoft.com/office/powerpoint/2010/main" val="1315204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95" name="(Example from Kepler Data)"/>
          <p:cNvSpPr txBox="1"/>
          <p:nvPr/>
        </p:nvSpPr>
        <p:spPr>
          <a:xfrm>
            <a:off x="545402" y="726762"/>
            <a:ext cx="5034543" cy="702096"/>
          </a:xfrm>
          <a:prstGeom prst="rect">
            <a:avLst/>
          </a:prstGeom>
          <a:ln w="12700">
            <a:miter lim="400000"/>
          </a:ln>
          <a:extLst>
            <a:ext uri="{C572A759-6A51-4108-AA02-DFA0A04FC94B}">
              <ma14:wrappingTextBoxFlag xmlns="" xmlns:ma14="http://schemas.microsoft.com/office/mac/drawingml/2011/main" val="1"/>
            </a:ext>
          </a:extLst>
        </p:spPr>
        <p:txBody>
          <a:bodyPr lIns="35719" tIns="35719" rIns="35719" bIns="35719" anchor="ctr"/>
          <a:lstStyle>
            <a:lvl1pPr>
              <a:defRPr sz="2500"/>
            </a:lvl1pPr>
          </a:lstStyle>
          <a:p>
            <a:r>
              <a:rPr lang="en-US" sz="2000" dirty="0">
                <a:solidFill>
                  <a:srgbClr val="FFC000"/>
                </a:solidFill>
              </a:rPr>
              <a:t>Transit method for planet discovery</a:t>
            </a:r>
          </a:p>
        </p:txBody>
      </p:sp>
      <p:pic>
        <p:nvPicPr>
          <p:cNvPr id="6" name="Picture 5">
            <a:extLst>
              <a:ext uri="{FF2B5EF4-FFF2-40B4-BE49-F238E27FC236}">
                <a16:creationId xmlns:a16="http://schemas.microsoft.com/office/drawing/2014/main" id="{4ED4459D-8C3C-EB41-BC8F-F389FF67DAB0}"/>
              </a:ext>
            </a:extLst>
          </p:cNvPr>
          <p:cNvPicPr>
            <a:picLocks noChangeAspect="1"/>
          </p:cNvPicPr>
          <p:nvPr/>
        </p:nvPicPr>
        <p:blipFill>
          <a:blip r:embed="rId2"/>
          <a:stretch>
            <a:fillRect/>
          </a:stretch>
        </p:blipFill>
        <p:spPr>
          <a:xfrm>
            <a:off x="29811" y="2762360"/>
            <a:ext cx="7176901" cy="4046975"/>
          </a:xfrm>
          <a:prstGeom prst="rect">
            <a:avLst/>
          </a:prstGeom>
        </p:spPr>
      </p:pic>
      <p:pic>
        <p:nvPicPr>
          <p:cNvPr id="193" name="Image" descr="Image"/>
          <p:cNvPicPr>
            <a:picLocks noChangeAspect="1"/>
          </p:cNvPicPr>
          <p:nvPr/>
        </p:nvPicPr>
        <p:blipFill>
          <a:blip r:embed="rId3"/>
          <a:stretch>
            <a:fillRect/>
          </a:stretch>
        </p:blipFill>
        <p:spPr>
          <a:xfrm>
            <a:off x="6095535" y="95355"/>
            <a:ext cx="5034543" cy="3019321"/>
          </a:xfrm>
          <a:prstGeom prst="rect">
            <a:avLst/>
          </a:prstGeom>
        </p:spPr>
      </p:pic>
      <p:sp>
        <p:nvSpPr>
          <p:cNvPr id="5" name="Slide Number Placeholder 58">
            <a:extLst>
              <a:ext uri="{FF2B5EF4-FFF2-40B4-BE49-F238E27FC236}">
                <a16:creationId xmlns:a16="http://schemas.microsoft.com/office/drawing/2014/main" id="{7E09689D-175C-8646-8DF6-2E9E5E1F1B8E}"/>
              </a:ext>
            </a:extLst>
          </p:cNvPr>
          <p:cNvSpPr>
            <a:spLocks noGrp="1"/>
          </p:cNvSpPr>
          <p:nvPr>
            <p:ph type="sldNum" sz="quarter" idx="12"/>
          </p:nvPr>
        </p:nvSpPr>
        <p:spPr>
          <a:xfrm>
            <a:off x="11292840" y="6172200"/>
            <a:ext cx="914400" cy="593725"/>
          </a:xfrm>
        </p:spPr>
        <p:txBody>
          <a:bodyPr>
            <a:normAutofit lnSpcReduction="10000"/>
          </a:bodyPr>
          <a:lstStyle/>
          <a:p>
            <a:fld id="{4FAB73BC-B049-4115-A692-8D63A059BFB8}" type="slidenum">
              <a:rPr lang="en-US" smtClean="0"/>
              <a:t>5</a:t>
            </a:fld>
            <a:endParaRPr lang="en-US" dirty="0"/>
          </a:p>
        </p:txBody>
      </p:sp>
      <p:sp>
        <p:nvSpPr>
          <p:cNvPr id="7" name="(Example from Kepler Data)">
            <a:extLst>
              <a:ext uri="{FF2B5EF4-FFF2-40B4-BE49-F238E27FC236}">
                <a16:creationId xmlns:a16="http://schemas.microsoft.com/office/drawing/2014/main" id="{AA90263B-DCF1-F615-E1F1-4A80FDDE1DB6}"/>
              </a:ext>
            </a:extLst>
          </p:cNvPr>
          <p:cNvSpPr txBox="1"/>
          <p:nvPr/>
        </p:nvSpPr>
        <p:spPr>
          <a:xfrm>
            <a:off x="7206712" y="4052848"/>
            <a:ext cx="3857236" cy="1465998"/>
          </a:xfrm>
          <a:custGeom>
            <a:avLst/>
            <a:gdLst>
              <a:gd name="connsiteX0" fmla="*/ 0 w 3857236"/>
              <a:gd name="connsiteY0" fmla="*/ 0 h 1465998"/>
              <a:gd name="connsiteX1" fmla="*/ 512461 w 3857236"/>
              <a:gd name="connsiteY1" fmla="*/ 0 h 1465998"/>
              <a:gd name="connsiteX2" fmla="*/ 986350 w 3857236"/>
              <a:gd name="connsiteY2" fmla="*/ 0 h 1465998"/>
              <a:gd name="connsiteX3" fmla="*/ 1575956 w 3857236"/>
              <a:gd name="connsiteY3" fmla="*/ 0 h 1465998"/>
              <a:gd name="connsiteX4" fmla="*/ 2126990 w 3857236"/>
              <a:gd name="connsiteY4" fmla="*/ 0 h 1465998"/>
              <a:gd name="connsiteX5" fmla="*/ 2678024 w 3857236"/>
              <a:gd name="connsiteY5" fmla="*/ 0 h 1465998"/>
              <a:gd name="connsiteX6" fmla="*/ 3306202 w 3857236"/>
              <a:gd name="connsiteY6" fmla="*/ 0 h 1465998"/>
              <a:gd name="connsiteX7" fmla="*/ 3857236 w 3857236"/>
              <a:gd name="connsiteY7" fmla="*/ 0 h 1465998"/>
              <a:gd name="connsiteX8" fmla="*/ 3857236 w 3857236"/>
              <a:gd name="connsiteY8" fmla="*/ 444686 h 1465998"/>
              <a:gd name="connsiteX9" fmla="*/ 3857236 w 3857236"/>
              <a:gd name="connsiteY9" fmla="*/ 948012 h 1465998"/>
              <a:gd name="connsiteX10" fmla="*/ 3857236 w 3857236"/>
              <a:gd name="connsiteY10" fmla="*/ 1465998 h 1465998"/>
              <a:gd name="connsiteX11" fmla="*/ 3267630 w 3857236"/>
              <a:gd name="connsiteY11" fmla="*/ 1465998 h 1465998"/>
              <a:gd name="connsiteX12" fmla="*/ 2678024 w 3857236"/>
              <a:gd name="connsiteY12" fmla="*/ 1465998 h 1465998"/>
              <a:gd name="connsiteX13" fmla="*/ 2049845 w 3857236"/>
              <a:gd name="connsiteY13" fmla="*/ 1465998 h 1465998"/>
              <a:gd name="connsiteX14" fmla="*/ 1537384 w 3857236"/>
              <a:gd name="connsiteY14" fmla="*/ 1465998 h 1465998"/>
              <a:gd name="connsiteX15" fmla="*/ 909206 w 3857236"/>
              <a:gd name="connsiteY15" fmla="*/ 1465998 h 1465998"/>
              <a:gd name="connsiteX16" fmla="*/ 0 w 3857236"/>
              <a:gd name="connsiteY16" fmla="*/ 1465998 h 1465998"/>
              <a:gd name="connsiteX17" fmla="*/ 0 w 3857236"/>
              <a:gd name="connsiteY17" fmla="*/ 1021312 h 1465998"/>
              <a:gd name="connsiteX18" fmla="*/ 0 w 3857236"/>
              <a:gd name="connsiteY18" fmla="*/ 517986 h 1465998"/>
              <a:gd name="connsiteX19" fmla="*/ 0 w 3857236"/>
              <a:gd name="connsiteY19" fmla="*/ 0 h 14659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857236" h="1465998" fill="none" extrusionOk="0">
                <a:moveTo>
                  <a:pt x="0" y="0"/>
                </a:moveTo>
                <a:cubicBezTo>
                  <a:pt x="252460" y="-9699"/>
                  <a:pt x="353345" y="7927"/>
                  <a:pt x="512461" y="0"/>
                </a:cubicBezTo>
                <a:cubicBezTo>
                  <a:pt x="671577" y="-7927"/>
                  <a:pt x="834189" y="53898"/>
                  <a:pt x="986350" y="0"/>
                </a:cubicBezTo>
                <a:cubicBezTo>
                  <a:pt x="1138511" y="-53898"/>
                  <a:pt x="1368031" y="45126"/>
                  <a:pt x="1575956" y="0"/>
                </a:cubicBezTo>
                <a:cubicBezTo>
                  <a:pt x="1783881" y="-45126"/>
                  <a:pt x="1918149" y="6732"/>
                  <a:pt x="2126990" y="0"/>
                </a:cubicBezTo>
                <a:cubicBezTo>
                  <a:pt x="2335831" y="-6732"/>
                  <a:pt x="2485056" y="43964"/>
                  <a:pt x="2678024" y="0"/>
                </a:cubicBezTo>
                <a:cubicBezTo>
                  <a:pt x="2870992" y="-43964"/>
                  <a:pt x="3168606" y="14038"/>
                  <a:pt x="3306202" y="0"/>
                </a:cubicBezTo>
                <a:cubicBezTo>
                  <a:pt x="3443798" y="-14038"/>
                  <a:pt x="3719731" y="29832"/>
                  <a:pt x="3857236" y="0"/>
                </a:cubicBezTo>
                <a:cubicBezTo>
                  <a:pt x="3873381" y="122087"/>
                  <a:pt x="3806274" y="260204"/>
                  <a:pt x="3857236" y="444686"/>
                </a:cubicBezTo>
                <a:cubicBezTo>
                  <a:pt x="3908198" y="629168"/>
                  <a:pt x="3844056" y="708985"/>
                  <a:pt x="3857236" y="948012"/>
                </a:cubicBezTo>
                <a:cubicBezTo>
                  <a:pt x="3870416" y="1187039"/>
                  <a:pt x="3813492" y="1319919"/>
                  <a:pt x="3857236" y="1465998"/>
                </a:cubicBezTo>
                <a:cubicBezTo>
                  <a:pt x="3659772" y="1521654"/>
                  <a:pt x="3492718" y="1404127"/>
                  <a:pt x="3267630" y="1465998"/>
                </a:cubicBezTo>
                <a:cubicBezTo>
                  <a:pt x="3042542" y="1527869"/>
                  <a:pt x="2959708" y="1453356"/>
                  <a:pt x="2678024" y="1465998"/>
                </a:cubicBezTo>
                <a:cubicBezTo>
                  <a:pt x="2396340" y="1478640"/>
                  <a:pt x="2220466" y="1455898"/>
                  <a:pt x="2049845" y="1465998"/>
                </a:cubicBezTo>
                <a:cubicBezTo>
                  <a:pt x="1879224" y="1476098"/>
                  <a:pt x="1678207" y="1456381"/>
                  <a:pt x="1537384" y="1465998"/>
                </a:cubicBezTo>
                <a:cubicBezTo>
                  <a:pt x="1396561" y="1475615"/>
                  <a:pt x="1188066" y="1465953"/>
                  <a:pt x="909206" y="1465998"/>
                </a:cubicBezTo>
                <a:cubicBezTo>
                  <a:pt x="630346" y="1466043"/>
                  <a:pt x="224789" y="1363209"/>
                  <a:pt x="0" y="1465998"/>
                </a:cubicBezTo>
                <a:cubicBezTo>
                  <a:pt x="-16072" y="1287500"/>
                  <a:pt x="16756" y="1154813"/>
                  <a:pt x="0" y="1021312"/>
                </a:cubicBezTo>
                <a:cubicBezTo>
                  <a:pt x="-16756" y="887811"/>
                  <a:pt x="2583" y="703250"/>
                  <a:pt x="0" y="517986"/>
                </a:cubicBezTo>
                <a:cubicBezTo>
                  <a:pt x="-2583" y="332722"/>
                  <a:pt x="37796" y="258779"/>
                  <a:pt x="0" y="0"/>
                </a:cubicBezTo>
                <a:close/>
              </a:path>
              <a:path w="3857236" h="1465998" stroke="0" extrusionOk="0">
                <a:moveTo>
                  <a:pt x="0" y="0"/>
                </a:moveTo>
                <a:cubicBezTo>
                  <a:pt x="102978" y="-31764"/>
                  <a:pt x="342371" y="5965"/>
                  <a:pt x="512461" y="0"/>
                </a:cubicBezTo>
                <a:cubicBezTo>
                  <a:pt x="682551" y="-5965"/>
                  <a:pt x="813848" y="10646"/>
                  <a:pt x="947778" y="0"/>
                </a:cubicBezTo>
                <a:cubicBezTo>
                  <a:pt x="1081708" y="-10646"/>
                  <a:pt x="1350630" y="10111"/>
                  <a:pt x="1575956" y="0"/>
                </a:cubicBezTo>
                <a:cubicBezTo>
                  <a:pt x="1801282" y="-10111"/>
                  <a:pt x="1894803" y="51102"/>
                  <a:pt x="2088418" y="0"/>
                </a:cubicBezTo>
                <a:cubicBezTo>
                  <a:pt x="2282033" y="-51102"/>
                  <a:pt x="2431999" y="14682"/>
                  <a:pt x="2600879" y="0"/>
                </a:cubicBezTo>
                <a:cubicBezTo>
                  <a:pt x="2769759" y="-14682"/>
                  <a:pt x="2982887" y="40034"/>
                  <a:pt x="3229058" y="0"/>
                </a:cubicBezTo>
                <a:cubicBezTo>
                  <a:pt x="3475229" y="-40034"/>
                  <a:pt x="3549553" y="4966"/>
                  <a:pt x="3857236" y="0"/>
                </a:cubicBezTo>
                <a:cubicBezTo>
                  <a:pt x="3873997" y="196931"/>
                  <a:pt x="3830375" y="368114"/>
                  <a:pt x="3857236" y="517986"/>
                </a:cubicBezTo>
                <a:cubicBezTo>
                  <a:pt x="3884097" y="667858"/>
                  <a:pt x="3840058" y="811673"/>
                  <a:pt x="3857236" y="977332"/>
                </a:cubicBezTo>
                <a:cubicBezTo>
                  <a:pt x="3874414" y="1142991"/>
                  <a:pt x="3800649" y="1348415"/>
                  <a:pt x="3857236" y="1465998"/>
                </a:cubicBezTo>
                <a:cubicBezTo>
                  <a:pt x="3699671" y="1468858"/>
                  <a:pt x="3446646" y="1427485"/>
                  <a:pt x="3306202" y="1465998"/>
                </a:cubicBezTo>
                <a:cubicBezTo>
                  <a:pt x="3165758" y="1504511"/>
                  <a:pt x="3024928" y="1431431"/>
                  <a:pt x="2793741" y="1465998"/>
                </a:cubicBezTo>
                <a:cubicBezTo>
                  <a:pt x="2562554" y="1500565"/>
                  <a:pt x="2299291" y="1409095"/>
                  <a:pt x="2165562" y="1465998"/>
                </a:cubicBezTo>
                <a:cubicBezTo>
                  <a:pt x="2031833" y="1522901"/>
                  <a:pt x="1833120" y="1439917"/>
                  <a:pt x="1537384" y="1465998"/>
                </a:cubicBezTo>
                <a:cubicBezTo>
                  <a:pt x="1241648" y="1492079"/>
                  <a:pt x="1191493" y="1415187"/>
                  <a:pt x="1063495" y="1465998"/>
                </a:cubicBezTo>
                <a:cubicBezTo>
                  <a:pt x="935497" y="1516809"/>
                  <a:pt x="742432" y="1450127"/>
                  <a:pt x="512461" y="1465998"/>
                </a:cubicBezTo>
                <a:cubicBezTo>
                  <a:pt x="282490" y="1481869"/>
                  <a:pt x="132288" y="1421285"/>
                  <a:pt x="0" y="1465998"/>
                </a:cubicBezTo>
                <a:cubicBezTo>
                  <a:pt x="-42461" y="1300598"/>
                  <a:pt x="23975" y="1119464"/>
                  <a:pt x="0" y="977332"/>
                </a:cubicBezTo>
                <a:cubicBezTo>
                  <a:pt x="-23975" y="835200"/>
                  <a:pt x="14532" y="637277"/>
                  <a:pt x="0" y="517986"/>
                </a:cubicBezTo>
                <a:cubicBezTo>
                  <a:pt x="-14532" y="398695"/>
                  <a:pt x="19962" y="246774"/>
                  <a:pt x="0" y="0"/>
                </a:cubicBezTo>
                <a:close/>
              </a:path>
            </a:pathLst>
          </a:custGeom>
          <a:ln w="12700">
            <a:noFill/>
            <a:miter lim="400000"/>
            <a:extLst>
              <a:ext uri="{C807C97D-BFC1-408E-A445-0C87EB9F89A2}">
                <ask:lineSketchStyleProps xmlns="" xmlns:ask="http://schemas.microsoft.com/office/drawing/2018/sketchyshapes" sd="1219033472">
                  <a:prstGeom prst="rect">
                    <a:avLst/>
                  </a:prstGeom>
                  <ask:type>
                    <ask:lineSketchScribble/>
                  </ask:type>
                </ask:lineSketchStyleProps>
              </a:ext>
            </a:extLst>
          </a:ln>
          <a:extLst>
            <a:ext uri="{C572A759-6A51-4108-AA02-DFA0A04FC94B}">
              <ma14:wrappingTextBoxFlag xmlns="" xmlns:ma14="http://schemas.microsoft.com/office/mac/drawingml/2011/main" val="1"/>
            </a:ext>
          </a:extLst>
        </p:spPr>
        <p:txBody>
          <a:bodyPr lIns="35719" tIns="35719" rIns="35719" bIns="35719" anchor="ctr"/>
          <a:lstStyle>
            <a:lvl1pPr>
              <a:defRPr sz="2500"/>
            </a:lvl1pPr>
          </a:lstStyle>
          <a:p>
            <a:r>
              <a:rPr lang="en-US" sz="1800" dirty="0">
                <a:solidFill>
                  <a:schemeClr val="bg1"/>
                </a:solidFill>
              </a:rPr>
              <a:t>Transiting exoplanets can be detected by taking low-resolution images of stars (in average, 35 pixels for each star in Kepler telescope)</a:t>
            </a:r>
            <a:endParaRPr sz="1800" dirty="0">
              <a:solidFill>
                <a:schemeClr val="bg1"/>
              </a:solidFill>
            </a:endParaRPr>
          </a:p>
        </p:txBody>
      </p:sp>
    </p:spTree>
    <p:extLst>
      <p:ext uri="{BB962C8B-B14F-4D97-AF65-F5344CB8AC3E}">
        <p14:creationId xmlns:p14="http://schemas.microsoft.com/office/powerpoint/2010/main" val="1829496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Image" descr="Image"/>
          <p:cNvPicPr>
            <a:picLocks noChangeAspect="1"/>
          </p:cNvPicPr>
          <p:nvPr/>
        </p:nvPicPr>
        <p:blipFill>
          <a:blip r:embed="rId3"/>
          <a:stretch>
            <a:fillRect/>
          </a:stretch>
        </p:blipFill>
        <p:spPr>
          <a:xfrm>
            <a:off x="7092150" y="4686898"/>
            <a:ext cx="4126441" cy="1949808"/>
          </a:xfrm>
          <a:prstGeom prst="rect">
            <a:avLst/>
          </a:prstGeom>
        </p:spPr>
      </p:pic>
      <p:sp>
        <p:nvSpPr>
          <p:cNvPr id="2" name="Title 1"/>
          <p:cNvSpPr>
            <a:spLocks noGrp="1"/>
          </p:cNvSpPr>
          <p:nvPr>
            <p:ph type="title"/>
          </p:nvPr>
        </p:nvSpPr>
        <p:spPr>
          <a:xfrm>
            <a:off x="1199003" y="138324"/>
            <a:ext cx="7881497" cy="952029"/>
          </a:xfrm>
        </p:spPr>
        <p:txBody>
          <a:bodyPr>
            <a:normAutofit/>
          </a:bodyPr>
          <a:lstStyle/>
          <a:p>
            <a:r>
              <a:rPr lang="en-US" sz="2800" dirty="0"/>
              <a:t>Kepler vs TESS Mission</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6</a:t>
            </a:fld>
            <a:endParaRPr lang="en-US" dirty="0"/>
          </a:p>
        </p:txBody>
      </p:sp>
      <p:sp>
        <p:nvSpPr>
          <p:cNvPr id="3" name="Content Placeholder 2"/>
          <p:cNvSpPr>
            <a:spLocks noGrp="1"/>
          </p:cNvSpPr>
          <p:nvPr>
            <p:ph idx="1"/>
          </p:nvPr>
        </p:nvSpPr>
        <p:spPr>
          <a:xfrm>
            <a:off x="5514975" y="1100362"/>
            <a:ext cx="5703616" cy="3386773"/>
          </a:xfrm>
        </p:spPr>
        <p:txBody>
          <a:bodyPr>
            <a:noAutofit/>
          </a:bodyPr>
          <a:lstStyle/>
          <a:p>
            <a:pPr marL="0" indent="0" algn="ctr">
              <a:spcBef>
                <a:spcPts val="900"/>
              </a:spcBef>
              <a:buNone/>
            </a:pPr>
            <a:r>
              <a:rPr lang="en-US" b="1" dirty="0">
                <a:solidFill>
                  <a:srgbClr val="000000"/>
                </a:solidFill>
                <a:latin typeface="Tahoma" panose="020B0604030504040204" pitchFamily="34" charset="0"/>
                <a:ea typeface="Tahoma" panose="020B0604030504040204" pitchFamily="34" charset="0"/>
                <a:cs typeface="Tahoma" panose="020B0604030504040204" pitchFamily="34" charset="0"/>
              </a:rPr>
              <a:t>TESS</a:t>
            </a:r>
          </a:p>
          <a:p>
            <a:pPr>
              <a:spcBef>
                <a:spcPts val="900"/>
              </a:spcBef>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Designed to </a:t>
            </a:r>
            <a:r>
              <a:rPr lang="en-US" dirty="0">
                <a:solidFill>
                  <a:srgbClr val="B60000"/>
                </a:solidFill>
                <a:latin typeface="Tahoma" panose="020B0604030504040204" pitchFamily="34" charset="0"/>
                <a:ea typeface="Tahoma" panose="020B0604030504040204" pitchFamily="34" charset="0"/>
                <a:cs typeface="Tahoma" panose="020B0604030504040204" pitchFamily="34" charset="0"/>
              </a:rPr>
              <a:t>survey a much larger </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(400 times) space compared to Kepler (</a:t>
            </a:r>
            <a:r>
              <a:rPr lang="en-US" dirty="0">
                <a:solidFill>
                  <a:srgbClr val="B60000"/>
                </a:solidFill>
                <a:latin typeface="Tahoma" panose="020B0604030504040204" pitchFamily="34" charset="0"/>
                <a:ea typeface="Tahoma" panose="020B0604030504040204" pitchFamily="34" charset="0"/>
                <a:cs typeface="Tahoma" panose="020B0604030504040204" pitchFamily="34" charset="0"/>
              </a:rPr>
              <a:t>500k</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stars). </a:t>
            </a:r>
            <a:r>
              <a:rPr lang="en-US" dirty="0">
                <a:solidFill>
                  <a:srgbClr val="C00000"/>
                </a:solidFill>
                <a:latin typeface="Tahoma" panose="020B0604030504040204" pitchFamily="34" charset="0"/>
                <a:ea typeface="Tahoma" panose="020B0604030504040204" pitchFamily="34" charset="0"/>
                <a:cs typeface="Tahoma" panose="020B0604030504040204" pitchFamily="34" charset="0"/>
              </a:rPr>
              <a:t>90%</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is surveyed so far</a:t>
            </a:r>
          </a:p>
          <a:p>
            <a:pPr lvl="1">
              <a:spcBef>
                <a:spcPts val="900"/>
              </a:spcBef>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Photograph each sector every 2 mins for 27 days</a:t>
            </a:r>
          </a:p>
          <a:p>
            <a:pPr lvl="1">
              <a:spcBef>
                <a:spcPts val="900"/>
              </a:spcBef>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Some sectors overlaps</a:t>
            </a:r>
          </a:p>
          <a:p>
            <a:pPr>
              <a:spcBef>
                <a:spcPts val="900"/>
              </a:spcBef>
            </a:pP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Expected to </a:t>
            </a:r>
            <a:r>
              <a:rPr lang="en-US" dirty="0">
                <a:solidFill>
                  <a:srgbClr val="B60000"/>
                </a:solidFill>
                <a:latin typeface="Tahoma" panose="020B0604030504040204" pitchFamily="34" charset="0"/>
                <a:ea typeface="Tahoma" panose="020B0604030504040204" pitchFamily="34" charset="0"/>
                <a:cs typeface="Tahoma" panose="020B0604030504040204" pitchFamily="34" charset="0"/>
              </a:rPr>
              <a:t>find 15k rocky planet</a:t>
            </a:r>
            <a:r>
              <a:rPr lang="en-US" dirty="0">
                <a:solidFill>
                  <a:srgbClr val="000000"/>
                </a:solidFill>
                <a:latin typeface="Tahoma" panose="020B0604030504040204" pitchFamily="34" charset="0"/>
                <a:ea typeface="Tahoma" panose="020B0604030504040204" pitchFamily="34" charset="0"/>
                <a:cs typeface="Tahoma" panose="020B0604030504040204" pitchFamily="34" charset="0"/>
              </a:rPr>
              <a:t> (</a:t>
            </a:r>
            <a:r>
              <a:rPr lang="en-US" dirty="0">
                <a:solidFill>
                  <a:srgbClr val="B60000"/>
                </a:solidFill>
                <a:latin typeface="Tahoma" panose="020B0604030504040204" pitchFamily="34" charset="0"/>
                <a:ea typeface="Tahoma" panose="020B0604030504040204" pitchFamily="34" charset="0"/>
                <a:cs typeface="Tahoma" panose="020B0604030504040204" pitchFamily="34" charset="0"/>
              </a:rPr>
              <a:t>500-1000 earth-size)</a:t>
            </a:r>
            <a:endParaRPr lang="en-US" dirty="0">
              <a:solidFill>
                <a:srgbClr val="000000"/>
              </a:solidFill>
              <a:latin typeface="Tahoma" panose="020B0604030504040204" pitchFamily="34" charset="0"/>
              <a:ea typeface="Tahoma" panose="020B0604030504040204" pitchFamily="34" charset="0"/>
              <a:cs typeface="Tahoma" panose="020B0604030504040204" pitchFamily="34" charset="0"/>
            </a:endParaRPr>
          </a:p>
          <a:p>
            <a:pPr lvl="1">
              <a:spcBef>
                <a:spcPts val="900"/>
              </a:spcBef>
            </a:pPr>
            <a:r>
              <a:rPr lang="en-US" sz="1800" dirty="0">
                <a:solidFill>
                  <a:srgbClr val="000000"/>
                </a:solidFill>
                <a:latin typeface="Tahoma" panose="020B0604030504040204" pitchFamily="34" charset="0"/>
                <a:ea typeface="Tahoma" panose="020B0604030504040204" pitchFamily="34" charset="0"/>
                <a:cs typeface="Tahoma" panose="020B0604030504040204" pitchFamily="34" charset="0"/>
              </a:rPr>
              <a:t>Around 430 confirmed so far.</a:t>
            </a:r>
          </a:p>
        </p:txBody>
      </p:sp>
      <p:sp>
        <p:nvSpPr>
          <p:cNvPr id="6" name="Content Placeholder 2"/>
          <p:cNvSpPr txBox="1">
            <a:spLocks/>
          </p:cNvSpPr>
          <p:nvPr/>
        </p:nvSpPr>
        <p:spPr>
          <a:xfrm>
            <a:off x="368946" y="1140109"/>
            <a:ext cx="5169520" cy="3144708"/>
          </a:xfrm>
          <a:prstGeom prst="rect">
            <a:avLst/>
          </a:prstGeom>
        </p:spPr>
        <p:txBody>
          <a:bodyPr vert="horz" lIns="91440" tIns="45720" rIns="91440" bIns="45720" rtlCol="0">
            <a:noAutofit/>
          </a:bodyPr>
          <a:lstStyle>
            <a:lvl1pPr marL="182880" indent="-182880" algn="l" defTabSz="914400" rtl="0" eaLnBrk="1" latinLnBrk="0" hangingPunct="1">
              <a:lnSpc>
                <a:spcPct val="95000"/>
              </a:lnSpc>
              <a:spcBef>
                <a:spcPts val="1400"/>
              </a:spcBef>
              <a:spcAft>
                <a:spcPts val="200"/>
              </a:spcAft>
              <a:buClr>
                <a:schemeClr val="accent1"/>
              </a:buClr>
              <a:buSzPct val="80000"/>
              <a:buFont typeface="Arial" pitchFamily="34" charset="0"/>
              <a:buChar char="•"/>
              <a:defRPr sz="1800" kern="1200" spc="10" baseline="0">
                <a:solidFill>
                  <a:schemeClr val="tx1"/>
                </a:solidFill>
                <a:latin typeface="+mn-lt"/>
                <a:ea typeface="+mn-ea"/>
                <a:cs typeface="+mn-cs"/>
              </a:defRPr>
            </a:lvl1pPr>
            <a:lvl2pPr marL="45720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600" kern="1200">
                <a:solidFill>
                  <a:schemeClr val="tx1">
                    <a:lumMod val="85000"/>
                    <a:lumOff val="15000"/>
                  </a:schemeClr>
                </a:solidFill>
                <a:latin typeface="+mn-lt"/>
                <a:ea typeface="+mn-ea"/>
                <a:cs typeface="+mn-cs"/>
              </a:defRPr>
            </a:lvl2pPr>
            <a:lvl3pPr marL="73152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3pPr>
            <a:lvl4pPr marL="100584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4pPr>
            <a:lvl5pPr marL="1280160" indent="-18288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5pPr>
            <a:lvl6pPr marL="16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6pPr>
            <a:lvl7pPr marL="19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7pPr>
            <a:lvl8pPr marL="22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8pPr>
            <a:lvl9pPr marL="2500000" indent="-228600" algn="l" defTabSz="914400" rtl="0" eaLnBrk="1" latinLnBrk="0" hangingPunct="1">
              <a:lnSpc>
                <a:spcPct val="90000"/>
              </a:lnSpc>
              <a:spcBef>
                <a:spcPts val="300"/>
              </a:spcBef>
              <a:spcAft>
                <a:spcPts val="300"/>
              </a:spcAft>
              <a:buClr>
                <a:schemeClr val="accent1"/>
              </a:buClr>
              <a:buFont typeface="Wingdings 2" pitchFamily="18" charset="2"/>
              <a:buChar char=""/>
              <a:defRPr sz="1400" kern="1200">
                <a:solidFill>
                  <a:schemeClr val="tx1">
                    <a:lumMod val="85000"/>
                    <a:lumOff val="15000"/>
                  </a:schemeClr>
                </a:solidFill>
                <a:latin typeface="+mn-lt"/>
                <a:ea typeface="+mn-ea"/>
                <a:cs typeface="+mn-cs"/>
              </a:defRPr>
            </a:lvl9pPr>
          </a:lstStyle>
          <a:p>
            <a:pPr marL="0" indent="0" algn="ctr">
              <a:spcBef>
                <a:spcPts val="900"/>
              </a:spcBef>
              <a:buNone/>
            </a:pPr>
            <a:r>
              <a:rPr lang="en-US" b="1" dirty="0">
                <a:latin typeface="Tahoma" panose="020B0604030504040204" pitchFamily="34" charset="0"/>
                <a:ea typeface="Tahoma" panose="020B0604030504040204" pitchFamily="34" charset="0"/>
                <a:cs typeface="Tahoma" panose="020B0604030504040204" pitchFamily="34" charset="0"/>
              </a:rPr>
              <a:t>Kepler</a:t>
            </a:r>
          </a:p>
          <a:p>
            <a:pPr>
              <a:spcBef>
                <a:spcPts val="900"/>
              </a:spcBef>
            </a:pPr>
            <a:r>
              <a:rPr lang="en-US" dirty="0">
                <a:latin typeface="Tahoma" panose="020B0604030504040204" pitchFamily="34" charset="0"/>
                <a:ea typeface="Tahoma" panose="020B0604030504040204" pitchFamily="34" charset="0"/>
                <a:cs typeface="Tahoma" panose="020B0604030504040204" pitchFamily="34" charset="0"/>
              </a:rPr>
              <a:t>Designed to </a:t>
            </a:r>
            <a:r>
              <a:rPr lang="en-US" dirty="0">
                <a:solidFill>
                  <a:srgbClr val="B60000"/>
                </a:solidFill>
                <a:latin typeface="Tahoma" panose="020B0604030504040204" pitchFamily="34" charset="0"/>
                <a:ea typeface="Tahoma" panose="020B0604030504040204" pitchFamily="34" charset="0"/>
                <a:cs typeface="Tahoma" panose="020B0604030504040204" pitchFamily="34" charset="0"/>
              </a:rPr>
              <a:t>survey a small portion of milky</a:t>
            </a:r>
            <a:r>
              <a:rPr lang="en-US"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dirty="0">
                <a:latin typeface="Tahoma" panose="020B0604030504040204" pitchFamily="34" charset="0"/>
                <a:ea typeface="Tahoma" panose="020B0604030504040204" pitchFamily="34" charset="0"/>
                <a:cs typeface="Tahoma" panose="020B0604030504040204" pitchFamily="34" charset="0"/>
              </a:rPr>
              <a:t>way (</a:t>
            </a:r>
            <a:r>
              <a:rPr lang="en-US" dirty="0">
                <a:solidFill>
                  <a:srgbClr val="800000"/>
                </a:solidFill>
                <a:latin typeface="Tahoma" panose="020B0604030504040204" pitchFamily="34" charset="0"/>
                <a:ea typeface="Tahoma" panose="020B0604030504040204" pitchFamily="34" charset="0"/>
                <a:cs typeface="Tahoma" panose="020B0604030504040204" pitchFamily="34" charset="0"/>
              </a:rPr>
              <a:t>~200k stars</a:t>
            </a:r>
            <a:r>
              <a:rPr lang="en-US" dirty="0">
                <a:latin typeface="Tahoma" panose="020B0604030504040204" pitchFamily="34" charset="0"/>
                <a:ea typeface="Tahoma" panose="020B0604030504040204" pitchFamily="34" charset="0"/>
                <a:cs typeface="Tahoma" panose="020B0604030504040204" pitchFamily="34" charset="0"/>
              </a:rPr>
              <a:t>) &amp; discover earth-size planets on near habitable zone</a:t>
            </a:r>
          </a:p>
          <a:p>
            <a:pPr lvl="1">
              <a:spcBef>
                <a:spcPts val="900"/>
              </a:spcBef>
            </a:pPr>
            <a:r>
              <a:rPr lang="en-US" dirty="0">
                <a:latin typeface="Tahoma" panose="020B0604030504040204" pitchFamily="34" charset="0"/>
                <a:ea typeface="Tahoma" panose="020B0604030504040204" pitchFamily="34" charset="0"/>
                <a:cs typeface="Tahoma" panose="020B0604030504040204" pitchFamily="34" charset="0"/>
              </a:rPr>
              <a:t>Photographed each star every 30 mins for 4 years</a:t>
            </a:r>
          </a:p>
          <a:p>
            <a:pPr>
              <a:spcBef>
                <a:spcPts val="900"/>
              </a:spcBef>
            </a:pPr>
            <a:r>
              <a:rPr lang="en-US" dirty="0">
                <a:latin typeface="Tahoma" panose="020B0604030504040204" pitchFamily="34" charset="0"/>
                <a:ea typeface="Tahoma" panose="020B0604030504040204" pitchFamily="34" charset="0"/>
                <a:cs typeface="Tahoma" panose="020B0604030504040204" pitchFamily="34" charset="0"/>
              </a:rPr>
              <a:t>Lunched on March 2009</a:t>
            </a:r>
          </a:p>
          <a:p>
            <a:pPr>
              <a:spcBef>
                <a:spcPts val="900"/>
              </a:spcBef>
            </a:pPr>
            <a:r>
              <a:rPr lang="en-US" dirty="0">
                <a:latin typeface="Tahoma" panose="020B0604030504040204" pitchFamily="34" charset="0"/>
                <a:ea typeface="Tahoma" panose="020B0604030504040204" pitchFamily="34" charset="0"/>
                <a:cs typeface="Tahoma" panose="020B0604030504040204" pitchFamily="34" charset="0"/>
              </a:rPr>
              <a:t>More than </a:t>
            </a:r>
            <a:r>
              <a:rPr lang="en-US" dirty="0">
                <a:solidFill>
                  <a:srgbClr val="B60000"/>
                </a:solidFill>
                <a:latin typeface="Tahoma" panose="020B0604030504040204" pitchFamily="34" charset="0"/>
                <a:ea typeface="Tahoma" panose="020B0604030504040204" pitchFamily="34" charset="0"/>
                <a:cs typeface="Tahoma" panose="020B0604030504040204" pitchFamily="34" charset="0"/>
              </a:rPr>
              <a:t>50% of all confirmed exoplanets </a:t>
            </a:r>
            <a:r>
              <a:rPr lang="en-US" dirty="0">
                <a:latin typeface="Tahoma" panose="020B0604030504040204" pitchFamily="34" charset="0"/>
                <a:ea typeface="Tahoma" panose="020B0604030504040204" pitchFamily="34" charset="0"/>
                <a:cs typeface="Tahoma" panose="020B0604030504040204" pitchFamily="34" charset="0"/>
              </a:rPr>
              <a:t>(2779) are discovered by Kepler  </a:t>
            </a:r>
          </a:p>
          <a:p>
            <a:pPr marL="0" indent="0">
              <a:spcBef>
                <a:spcPts val="900"/>
              </a:spcBef>
              <a:buNone/>
            </a:pPr>
            <a:endParaRPr lang="en-US"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7" name="Picture 6" descr="tess_search_space.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439" y="4361936"/>
            <a:ext cx="3281222" cy="2479242"/>
          </a:xfrm>
          <a:prstGeom prst="rect">
            <a:avLst/>
          </a:prstGeom>
        </p:spPr>
      </p:pic>
      <p:pic>
        <p:nvPicPr>
          <p:cNvPr id="10" name="Picture 9" descr="tess_bright_stars.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4399" y="4385076"/>
            <a:ext cx="3469173" cy="2472924"/>
          </a:xfrm>
          <a:prstGeom prst="rect">
            <a:avLst/>
          </a:prstGeom>
        </p:spPr>
      </p:pic>
    </p:spTree>
    <p:extLst>
      <p:ext uri="{BB962C8B-B14F-4D97-AF65-F5344CB8AC3E}">
        <p14:creationId xmlns:p14="http://schemas.microsoft.com/office/powerpoint/2010/main" val="10243231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99003" y="138324"/>
            <a:ext cx="9350528" cy="952029"/>
          </a:xfrm>
        </p:spPr>
        <p:txBody>
          <a:bodyPr>
            <a:normAutofit/>
          </a:bodyPr>
          <a:lstStyle/>
          <a:p>
            <a:r>
              <a:rPr lang="en-US" sz="3600" dirty="0"/>
              <a:t>Multi-Planet System</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7</a:t>
            </a:fld>
            <a:endParaRPr lang="en-US" dirty="0"/>
          </a:p>
        </p:txBody>
      </p:sp>
      <p:pic>
        <p:nvPicPr>
          <p:cNvPr id="7" name="Image" descr="Image"/>
          <p:cNvPicPr>
            <a:picLocks noChangeAspect="1"/>
          </p:cNvPicPr>
          <p:nvPr/>
        </p:nvPicPr>
        <p:blipFill>
          <a:blip r:embed="rId3"/>
          <a:stretch>
            <a:fillRect/>
          </a:stretch>
        </p:blipFill>
        <p:spPr>
          <a:xfrm>
            <a:off x="0" y="1113987"/>
            <a:ext cx="7650537" cy="5744013"/>
          </a:xfrm>
          <a:prstGeom prst="rect">
            <a:avLst/>
          </a:prstGeom>
        </p:spPr>
      </p:pic>
      <p:sp>
        <p:nvSpPr>
          <p:cNvPr id="3" name="TextBox 2">
            <a:extLst>
              <a:ext uri="{FF2B5EF4-FFF2-40B4-BE49-F238E27FC236}">
                <a16:creationId xmlns:a16="http://schemas.microsoft.com/office/drawing/2014/main" id="{612306CE-3196-9B4F-9F01-A8E2D8149E50}"/>
              </a:ext>
            </a:extLst>
          </p:cNvPr>
          <p:cNvSpPr txBox="1"/>
          <p:nvPr/>
        </p:nvSpPr>
        <p:spPr>
          <a:xfrm>
            <a:off x="7800583" y="2819531"/>
            <a:ext cx="3342211" cy="1569660"/>
          </a:xfrm>
          <a:prstGeom prst="rect">
            <a:avLst/>
          </a:prstGeom>
          <a:noFill/>
        </p:spPr>
        <p:txBody>
          <a:bodyPr wrap="square" rtlCol="0">
            <a:spAutoFit/>
          </a:bodyPr>
          <a:lstStyle/>
          <a:p>
            <a:r>
              <a:rPr lang="en-US" sz="2400" dirty="0"/>
              <a:t>Detection problem: find periodic transits and return them as exoplanets</a:t>
            </a:r>
          </a:p>
        </p:txBody>
      </p:sp>
    </p:spTree>
    <p:extLst>
      <p:ext uri="{BB962C8B-B14F-4D97-AF65-F5344CB8AC3E}">
        <p14:creationId xmlns:p14="http://schemas.microsoft.com/office/powerpoint/2010/main" val="3121198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61872" y="389814"/>
            <a:ext cx="9363102" cy="734329"/>
          </a:xfrm>
        </p:spPr>
        <p:txBody>
          <a:bodyPr>
            <a:normAutofit/>
          </a:bodyPr>
          <a:lstStyle/>
          <a:p>
            <a:r>
              <a:rPr lang="en-US" sz="3600" dirty="0"/>
              <a:t>Real Flux Data</a:t>
            </a:r>
          </a:p>
        </p:txBody>
      </p:sp>
      <p:sp>
        <p:nvSpPr>
          <p:cNvPr id="59" name="Slide Number Placeholder 58"/>
          <p:cNvSpPr>
            <a:spLocks noGrp="1"/>
          </p:cNvSpPr>
          <p:nvPr>
            <p:ph type="sldNum" sz="quarter" idx="12"/>
          </p:nvPr>
        </p:nvSpPr>
        <p:spPr/>
        <p:txBody>
          <a:bodyPr>
            <a:normAutofit lnSpcReduction="10000"/>
          </a:bodyPr>
          <a:lstStyle/>
          <a:p>
            <a:fld id="{4FAB73BC-B049-4115-A692-8D63A059BFB8}" type="slidenum">
              <a:rPr lang="en-US" smtClean="0"/>
              <a:t>8</a:t>
            </a:fld>
            <a:endParaRPr lang="en-US" dirty="0"/>
          </a:p>
        </p:txBody>
      </p:sp>
      <p:sp>
        <p:nvSpPr>
          <p:cNvPr id="7" name="TextBox 6"/>
          <p:cNvSpPr txBox="1"/>
          <p:nvPr/>
        </p:nvSpPr>
        <p:spPr>
          <a:xfrm>
            <a:off x="1261872" y="1646173"/>
            <a:ext cx="5622052" cy="1015663"/>
          </a:xfrm>
          <a:prstGeom prst="rect">
            <a:avLst/>
          </a:prstGeom>
          <a:noFill/>
        </p:spPr>
        <p:txBody>
          <a:bodyPr wrap="none" rtlCol="0">
            <a:spAutoFit/>
          </a:bodyPr>
          <a:lstStyle/>
          <a:p>
            <a:r>
              <a:rPr lang="en-US" sz="2000" dirty="0"/>
              <a:t>Flux data for Kepler-1861b </a:t>
            </a:r>
          </a:p>
          <a:p>
            <a:pPr marL="800100" lvl="1" indent="-342900">
              <a:buFont typeface="Arial" panose="020B0604020202020204" pitchFamily="34" charset="0"/>
              <a:buChar char="•"/>
            </a:pPr>
            <a:r>
              <a:rPr lang="en-US" sz="2000" dirty="0"/>
              <a:t>Discovered by: </a:t>
            </a:r>
            <a:r>
              <a:rPr lang="en-US" sz="2000" dirty="0" err="1"/>
              <a:t>Valizadegan</a:t>
            </a:r>
            <a:r>
              <a:rPr lang="en-US" sz="2000" dirty="0"/>
              <a:t> et. al. 2022</a:t>
            </a:r>
          </a:p>
          <a:p>
            <a:pPr marL="800100" lvl="1" indent="-342900">
              <a:buFont typeface="Arial" panose="020B0604020202020204" pitchFamily="34" charset="0"/>
              <a:buChar char="•"/>
            </a:pPr>
            <a:r>
              <a:rPr lang="en-US" sz="2000" dirty="0"/>
              <a:t>Orbital period: 40 days</a:t>
            </a:r>
          </a:p>
        </p:txBody>
      </p:sp>
      <p:pic>
        <p:nvPicPr>
          <p:cNvPr id="12" name="Picture 11" descr="A close-up of a graph&#10;&#10;Description automatically generated">
            <a:extLst>
              <a:ext uri="{FF2B5EF4-FFF2-40B4-BE49-F238E27FC236}">
                <a16:creationId xmlns:a16="http://schemas.microsoft.com/office/drawing/2014/main" id="{74F216E9-8E9E-D2A3-90D3-523DC423C2C5}"/>
              </a:ext>
            </a:extLst>
          </p:cNvPr>
          <p:cNvPicPr>
            <a:picLocks noChangeAspect="1"/>
          </p:cNvPicPr>
          <p:nvPr/>
        </p:nvPicPr>
        <p:blipFill>
          <a:blip r:embed="rId2"/>
          <a:stretch>
            <a:fillRect/>
          </a:stretch>
        </p:blipFill>
        <p:spPr>
          <a:xfrm>
            <a:off x="0" y="2722203"/>
            <a:ext cx="11116166" cy="1953797"/>
          </a:xfrm>
          <a:prstGeom prst="rect">
            <a:avLst/>
          </a:prstGeom>
        </p:spPr>
      </p:pic>
      <p:sp>
        <p:nvSpPr>
          <p:cNvPr id="13" name="TextBox 12">
            <a:extLst>
              <a:ext uri="{FF2B5EF4-FFF2-40B4-BE49-F238E27FC236}">
                <a16:creationId xmlns:a16="http://schemas.microsoft.com/office/drawing/2014/main" id="{FE5860FF-66FB-822C-2381-DED22253F31B}"/>
              </a:ext>
            </a:extLst>
          </p:cNvPr>
          <p:cNvSpPr txBox="1"/>
          <p:nvPr/>
        </p:nvSpPr>
        <p:spPr>
          <a:xfrm>
            <a:off x="2763980" y="5083191"/>
            <a:ext cx="5118709" cy="707886"/>
          </a:xfrm>
          <a:prstGeom prst="rect">
            <a:avLst/>
          </a:prstGeom>
          <a:noFill/>
        </p:spPr>
        <p:txBody>
          <a:bodyPr wrap="none" rtlCol="0">
            <a:spAutoFit/>
          </a:bodyPr>
          <a:lstStyle/>
          <a:p>
            <a:pPr marL="457200" indent="-457200">
              <a:buFont typeface="Arial" panose="020B0604020202020204" pitchFamily="34" charset="0"/>
              <a:buChar char="•"/>
            </a:pPr>
            <a:r>
              <a:rPr lang="en-US" sz="2000" dirty="0"/>
              <a:t>Blue arrows shows the transit signals</a:t>
            </a:r>
          </a:p>
          <a:p>
            <a:pPr marL="457200" indent="-457200">
              <a:buFont typeface="Arial" panose="020B0604020202020204" pitchFamily="34" charset="0"/>
              <a:buChar char="•"/>
            </a:pPr>
            <a:r>
              <a:rPr lang="en-US" sz="2000" dirty="0"/>
              <a:t>Sometimes the signal is very weak. </a:t>
            </a:r>
          </a:p>
        </p:txBody>
      </p:sp>
    </p:spTree>
    <p:extLst>
      <p:ext uri="{BB962C8B-B14F-4D97-AF65-F5344CB8AC3E}">
        <p14:creationId xmlns:p14="http://schemas.microsoft.com/office/powerpoint/2010/main" val="74522338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5257800"/>
            <a:ext cx="9982200" cy="424543"/>
          </a:xfrm>
        </p:spPr>
        <p:txBody>
          <a:bodyPr>
            <a:normAutofit fontScale="90000"/>
          </a:bodyPr>
          <a:lstStyle/>
          <a:p>
            <a:r>
              <a:rPr lang="en-US" dirty="0"/>
              <a:t>Kepler science processing pipeline (Similar Pipeline for TESS)</a:t>
            </a:r>
          </a:p>
        </p:txBody>
      </p:sp>
      <p:sp>
        <p:nvSpPr>
          <p:cNvPr id="4" name="Text Placeholder 3"/>
          <p:cNvSpPr>
            <a:spLocks noGrp="1"/>
          </p:cNvSpPr>
          <p:nvPr>
            <p:ph type="body" sz="half" idx="2"/>
          </p:nvPr>
        </p:nvSpPr>
        <p:spPr>
          <a:xfrm>
            <a:off x="914400" y="5682343"/>
            <a:ext cx="9982200" cy="1023257"/>
          </a:xfrm>
        </p:spPr>
        <p:txBody>
          <a:bodyPr>
            <a:normAutofit lnSpcReduction="10000"/>
          </a:bodyPr>
          <a:lstStyle/>
          <a:p>
            <a:r>
              <a:rPr lang="en-US" dirty="0"/>
              <a:t>Pixels were downloaded once a month (TESS, every two weeks) and transferred to the Science Operations Center (SOC), where they were calibrated, combined to form light curves, corrected for systematic errors introduced in the photometer, and then searched for the signatures of transiting planets.</a:t>
            </a:r>
            <a:r>
              <a:rPr lang="en-US" dirty="0">
                <a:solidFill>
                  <a:srgbClr val="C00000"/>
                </a:solidFill>
              </a:rPr>
              <a:t> </a:t>
            </a:r>
            <a:r>
              <a:rPr lang="en-US" dirty="0">
                <a:solidFill>
                  <a:srgbClr val="FFC501"/>
                </a:solidFill>
              </a:rPr>
              <a:t>When a planet passes (or transits) in front of its host star, it blocks a small fraction of the light from that star that appears as tiny, repeating pulse or beat.</a:t>
            </a:r>
            <a:r>
              <a:rPr lang="en-US" dirty="0">
                <a:solidFill>
                  <a:srgbClr val="800000"/>
                </a:solidFill>
              </a:rPr>
              <a:t> </a:t>
            </a:r>
            <a:r>
              <a:rPr lang="en-US" dirty="0"/>
              <a:t>By measuring the frequency of these beats and the amount of light blocked, we can detect the planets and calculate their size and orbital distance.</a:t>
            </a:r>
          </a:p>
        </p:txBody>
      </p:sp>
      <p:sp>
        <p:nvSpPr>
          <p:cNvPr id="5" name="Slide Number Placeholder 4"/>
          <p:cNvSpPr>
            <a:spLocks noGrp="1"/>
          </p:cNvSpPr>
          <p:nvPr>
            <p:ph type="sldNum" sz="quarter" idx="12"/>
          </p:nvPr>
        </p:nvSpPr>
        <p:spPr/>
        <p:txBody>
          <a:bodyPr>
            <a:normAutofit lnSpcReduction="10000"/>
          </a:bodyPr>
          <a:lstStyle/>
          <a:p>
            <a:fld id="{4FAB73BC-B049-4115-A692-8D63A059BFB8}" type="slidenum">
              <a:rPr lang="en-US" smtClean="0"/>
              <a:t>9</a:t>
            </a:fld>
            <a:endParaRPr lang="en-US" dirty="0"/>
          </a:p>
        </p:txBody>
      </p:sp>
      <p:pic>
        <p:nvPicPr>
          <p:cNvPr id="6" name="Picture Placeholder 5"/>
          <p:cNvPicPr>
            <a:picLocks noGrp="1"/>
          </p:cNvPicPr>
          <p:nvPr>
            <p:ph type="pic" idx="1"/>
          </p:nvPr>
        </p:nvPicPr>
        <p:blipFill>
          <a:blip r:embed="rId2">
            <a:extLst>
              <a:ext uri="{28A0092B-C50C-407E-A947-70E740481C1C}">
                <a14:useLocalDpi xmlns:a14="http://schemas.microsoft.com/office/drawing/2010/main" val="0"/>
              </a:ext>
            </a:extLst>
          </a:blip>
          <a:stretch>
            <a:fillRect/>
          </a:stretch>
        </p:blipFill>
        <p:spPr>
          <a:xfrm>
            <a:off x="0" y="0"/>
            <a:ext cx="11292840" cy="5054346"/>
          </a:xfrm>
          <a:ln>
            <a:solidFill>
              <a:srgbClr val="FF0000"/>
            </a:solidFill>
          </a:ln>
        </p:spPr>
      </p:pic>
      <p:sp>
        <p:nvSpPr>
          <p:cNvPr id="11" name="Line Callout 2 10"/>
          <p:cNvSpPr/>
          <p:nvPr/>
        </p:nvSpPr>
        <p:spPr>
          <a:xfrm>
            <a:off x="9707786" y="4621774"/>
            <a:ext cx="777087" cy="371133"/>
          </a:xfrm>
          <a:prstGeom prst="borderCallout2">
            <a:avLst>
              <a:gd name="adj1" fmla="val 18750"/>
              <a:gd name="adj2" fmla="val -8333"/>
              <a:gd name="adj3" fmla="val 18750"/>
              <a:gd name="adj4" fmla="val -16667"/>
              <a:gd name="adj5" fmla="val -46409"/>
              <a:gd name="adj6" fmla="val -60846"/>
            </a:avLst>
          </a:prstGeom>
          <a:noFill/>
          <a:ln w="19050">
            <a:solidFill>
              <a:srgbClr val="FFB207"/>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FFC501"/>
                </a:solidFill>
              </a:rPr>
              <a:t>Features</a:t>
            </a:r>
          </a:p>
        </p:txBody>
      </p:sp>
      <p:sp>
        <p:nvSpPr>
          <p:cNvPr id="12" name="Line Callout 2 11"/>
          <p:cNvSpPr/>
          <p:nvPr/>
        </p:nvSpPr>
        <p:spPr>
          <a:xfrm>
            <a:off x="459755" y="2298017"/>
            <a:ext cx="777087" cy="371133"/>
          </a:xfrm>
          <a:prstGeom prst="borderCallout2">
            <a:avLst>
              <a:gd name="adj1" fmla="val 48438"/>
              <a:gd name="adj2" fmla="val 100622"/>
              <a:gd name="adj3" fmla="val 87501"/>
              <a:gd name="adj4" fmla="val 119900"/>
              <a:gd name="adj5" fmla="val 86405"/>
              <a:gd name="adj6" fmla="val 172735"/>
            </a:avLst>
          </a:prstGeom>
          <a:noFill/>
          <a:ln w="19050">
            <a:solidFill>
              <a:srgbClr val="800000"/>
            </a:solidFill>
            <a:round/>
            <a:headEnd type="none"/>
            <a:tailEnd type="stealth"/>
          </a:ln>
          <a:effectLst>
            <a:outerShdw blurRad="50800" dist="15240" dir="5400000" algn="tl" rotWithShape="0">
              <a:srgbClr val="FFC501">
                <a:alpha val="7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050" dirty="0">
                <a:solidFill>
                  <a:srgbClr val="FFC501"/>
                </a:solidFill>
              </a:rPr>
              <a:t>Raw Pixels</a:t>
            </a:r>
          </a:p>
        </p:txBody>
      </p:sp>
      <p:pic>
        <p:nvPicPr>
          <p:cNvPr id="17" name="Image" descr="Image">
            <a:extLst>
              <a:ext uri="{FF2B5EF4-FFF2-40B4-BE49-F238E27FC236}">
                <a16:creationId xmlns:a16="http://schemas.microsoft.com/office/drawing/2014/main" id="{786A5A52-2E4A-834B-BD72-58B9D1B79B5B}"/>
              </a:ext>
            </a:extLst>
          </p:cNvPr>
          <p:cNvPicPr>
            <a:picLocks noChangeAspect="1"/>
          </p:cNvPicPr>
          <p:nvPr/>
        </p:nvPicPr>
        <p:blipFill>
          <a:blip r:embed="rId3"/>
          <a:stretch>
            <a:fillRect/>
          </a:stretch>
        </p:blipFill>
        <p:spPr>
          <a:xfrm>
            <a:off x="568038" y="3401183"/>
            <a:ext cx="3721846" cy="1575336"/>
          </a:xfrm>
          <a:prstGeom prst="rect">
            <a:avLst/>
          </a:prstGeom>
        </p:spPr>
      </p:pic>
      <p:pic>
        <p:nvPicPr>
          <p:cNvPr id="18" name="sap_light_curve_example.pdf" descr="sap_light_curve_example.pdf">
            <a:extLst>
              <a:ext uri="{FF2B5EF4-FFF2-40B4-BE49-F238E27FC236}">
                <a16:creationId xmlns:a16="http://schemas.microsoft.com/office/drawing/2014/main" id="{CFA59BF2-8A7E-6749-B621-F31F9D62ADD1}"/>
              </a:ext>
            </a:extLst>
          </p:cNvPr>
          <p:cNvPicPr>
            <a:picLocks noChangeAspect="1"/>
          </p:cNvPicPr>
          <p:nvPr/>
        </p:nvPicPr>
        <p:blipFill>
          <a:blip r:embed="rId4"/>
          <a:stretch>
            <a:fillRect/>
          </a:stretch>
        </p:blipFill>
        <p:spPr>
          <a:xfrm>
            <a:off x="3955872" y="3041966"/>
            <a:ext cx="2253857" cy="2234642"/>
          </a:xfrm>
          <a:prstGeom prst="rect">
            <a:avLst/>
          </a:prstGeom>
        </p:spPr>
      </p:pic>
      <p:pic>
        <p:nvPicPr>
          <p:cNvPr id="19" name="image61.png" descr="image61.png">
            <a:extLst>
              <a:ext uri="{FF2B5EF4-FFF2-40B4-BE49-F238E27FC236}">
                <a16:creationId xmlns:a16="http://schemas.microsoft.com/office/drawing/2014/main" id="{C50E4B23-9724-7348-ACB9-5BDE20006481}"/>
              </a:ext>
            </a:extLst>
          </p:cNvPr>
          <p:cNvPicPr>
            <a:picLocks noChangeAspect="1"/>
          </p:cNvPicPr>
          <p:nvPr/>
        </p:nvPicPr>
        <p:blipFill>
          <a:blip r:embed="rId5"/>
          <a:stretch>
            <a:fillRect/>
          </a:stretch>
        </p:blipFill>
        <p:spPr>
          <a:xfrm>
            <a:off x="6017382" y="3549571"/>
            <a:ext cx="2019350" cy="1210304"/>
          </a:xfrm>
          <a:prstGeom prst="rect">
            <a:avLst/>
          </a:prstGeom>
          <a:ln w="12700">
            <a:miter lim="400000"/>
          </a:ln>
        </p:spPr>
      </p:pic>
      <p:sp>
        <p:nvSpPr>
          <p:cNvPr id="13" name="Curved Down Arrow 12">
            <a:extLst>
              <a:ext uri="{FF2B5EF4-FFF2-40B4-BE49-F238E27FC236}">
                <a16:creationId xmlns:a16="http://schemas.microsoft.com/office/drawing/2014/main" id="{4065D7DD-1261-7A49-8166-91328F7FAE31}"/>
              </a:ext>
            </a:extLst>
          </p:cNvPr>
          <p:cNvSpPr/>
          <p:nvPr/>
        </p:nvSpPr>
        <p:spPr>
          <a:xfrm>
            <a:off x="6511555" y="1942936"/>
            <a:ext cx="1097280" cy="353568"/>
          </a:xfrm>
          <a:prstGeom prst="curvedDownArrow">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0" name="Curved Down Arrow 19">
            <a:extLst>
              <a:ext uri="{FF2B5EF4-FFF2-40B4-BE49-F238E27FC236}">
                <a16:creationId xmlns:a16="http://schemas.microsoft.com/office/drawing/2014/main" id="{88379839-D7B5-3D4B-89D8-74183BC2E3EC}"/>
              </a:ext>
            </a:extLst>
          </p:cNvPr>
          <p:cNvSpPr/>
          <p:nvPr/>
        </p:nvSpPr>
        <p:spPr>
          <a:xfrm rot="10800000">
            <a:off x="6702529" y="2274893"/>
            <a:ext cx="1097280" cy="353568"/>
          </a:xfrm>
          <a:prstGeom prst="curvedDownArrow">
            <a:avLst/>
          </a:prstGeom>
          <a:noFill/>
          <a:ln w="1397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1" name="Line Callout 1 20">
            <a:extLst>
              <a:ext uri="{FF2B5EF4-FFF2-40B4-BE49-F238E27FC236}">
                <a16:creationId xmlns:a16="http://schemas.microsoft.com/office/drawing/2014/main" id="{EA4F4398-9EB3-D740-BB36-CD8168A0451B}"/>
              </a:ext>
            </a:extLst>
          </p:cNvPr>
          <p:cNvSpPr/>
          <p:nvPr/>
        </p:nvSpPr>
        <p:spPr>
          <a:xfrm>
            <a:off x="8205536" y="1261012"/>
            <a:ext cx="2279337" cy="681924"/>
          </a:xfrm>
          <a:prstGeom prst="borderCallout1">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bg1"/>
                </a:solidFill>
              </a:rPr>
              <a:t>Detects transits iteratively by removing one transit at a time</a:t>
            </a:r>
          </a:p>
        </p:txBody>
      </p:sp>
      <p:cxnSp>
        <p:nvCxnSpPr>
          <p:cNvPr id="7" name="Straight Arrow Connector 6">
            <a:extLst>
              <a:ext uri="{FF2B5EF4-FFF2-40B4-BE49-F238E27FC236}">
                <a16:creationId xmlns:a16="http://schemas.microsoft.com/office/drawing/2014/main" id="{4745D73C-FC89-4E8F-FE4F-0B4FD2EDCE5C}"/>
              </a:ext>
            </a:extLst>
          </p:cNvPr>
          <p:cNvCxnSpPr>
            <a:cxnSpLocks/>
          </p:cNvCxnSpPr>
          <p:nvPr/>
        </p:nvCxnSpPr>
        <p:spPr>
          <a:xfrm>
            <a:off x="2859314" y="2772229"/>
            <a:ext cx="391888" cy="656771"/>
          </a:xfrm>
          <a:prstGeom prst="straightConnector1">
            <a:avLst/>
          </a:prstGeom>
          <a:ln w="57150">
            <a:solidFill>
              <a:srgbClr val="937AB1"/>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B6FD71B0-EBD4-D6D5-F2F4-9E44DBDE757E}"/>
              </a:ext>
            </a:extLst>
          </p:cNvPr>
          <p:cNvCxnSpPr>
            <a:cxnSpLocks/>
          </p:cNvCxnSpPr>
          <p:nvPr/>
        </p:nvCxnSpPr>
        <p:spPr>
          <a:xfrm>
            <a:off x="899160" y="2772229"/>
            <a:ext cx="566783" cy="628954"/>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3A9CFE0-881F-DC98-6A8D-229EF2EE96FA}"/>
              </a:ext>
            </a:extLst>
          </p:cNvPr>
          <p:cNvCxnSpPr>
            <a:cxnSpLocks/>
          </p:cNvCxnSpPr>
          <p:nvPr/>
        </p:nvCxnSpPr>
        <p:spPr>
          <a:xfrm>
            <a:off x="4064000" y="2772229"/>
            <a:ext cx="1016000" cy="777342"/>
          </a:xfrm>
          <a:prstGeom prst="straightConnector1">
            <a:avLst/>
          </a:prstGeom>
          <a:ln w="57150">
            <a:solidFill>
              <a:srgbClr val="7B74B9"/>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84DC33EF-33A8-4E52-E8ED-FD09A6AA3734}"/>
              </a:ext>
            </a:extLst>
          </p:cNvPr>
          <p:cNvCxnSpPr>
            <a:cxnSpLocks/>
            <a:endCxn id="19" idx="0"/>
          </p:cNvCxnSpPr>
          <p:nvPr/>
        </p:nvCxnSpPr>
        <p:spPr>
          <a:xfrm>
            <a:off x="5232400" y="2772229"/>
            <a:ext cx="1794657" cy="777342"/>
          </a:xfrm>
          <a:prstGeom prst="straightConnector1">
            <a:avLst/>
          </a:prstGeom>
          <a:ln w="57150">
            <a:solidFill>
              <a:srgbClr val="6A7DC1"/>
            </a:solidFill>
            <a:prstDash val="sysDot"/>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71419746"/>
      </p:ext>
    </p:extLst>
  </p:cSld>
  <p:clrMapOvr>
    <a:masterClrMapping/>
  </p:clrMapOvr>
</p:sld>
</file>

<file path=ppt/theme/theme1.xml><?xml version="1.0" encoding="utf-8"?>
<a:theme xmlns:a="http://schemas.openxmlformats.org/drawingml/2006/main" name="View">
  <a:themeElements>
    <a:clrScheme name="View">
      <a:dk1>
        <a:srgbClr val="000000"/>
      </a:dk1>
      <a:lt1>
        <a:srgbClr val="FFFFFF"/>
      </a:lt1>
      <a:dk2>
        <a:srgbClr val="46464A"/>
      </a:dk2>
      <a:lt2>
        <a:srgbClr val="D6D3CC"/>
      </a:lt2>
      <a:accent1>
        <a:srgbClr val="6F6F74"/>
      </a:accent1>
      <a:accent2>
        <a:srgbClr val="92A9B9"/>
      </a:accent2>
      <a:accent3>
        <a:srgbClr val="A7B789"/>
      </a:accent3>
      <a:accent4>
        <a:srgbClr val="B9A489"/>
      </a:accent4>
      <a:accent5>
        <a:srgbClr val="8D6374"/>
      </a:accent5>
      <a:accent6>
        <a:srgbClr val="9B7362"/>
      </a:accent6>
      <a:hlink>
        <a:srgbClr val="67AABF"/>
      </a:hlink>
      <a:folHlink>
        <a:srgbClr val="ABAFA5"/>
      </a:folHlink>
    </a:clrScheme>
    <a:fontScheme name="View">
      <a:maj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Schoolbook"/>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View">
      <a:fillStyleLst>
        <a:solidFill>
          <a:schemeClr val="phClr"/>
        </a:solidFill>
        <a:solidFill>
          <a:schemeClr val="phClr">
            <a:tint val="60000"/>
            <a:satMod val="120000"/>
          </a:schemeClr>
        </a:solidFill>
        <a:solidFill>
          <a:schemeClr val="phClr">
            <a:shade val="75000"/>
            <a:satMod val="160000"/>
          </a:schemeClr>
        </a:solidFill>
      </a:fillStyleLst>
      <a:lnStyleLst>
        <a:ln w="9525" cap="flat" cmpd="sng" algn="ctr">
          <a:solidFill>
            <a:schemeClr val="phClr"/>
          </a:solidFill>
          <a:prstDash val="solid"/>
        </a:ln>
        <a:ln w="13970" cap="flat" cmpd="sng" algn="ctr">
          <a:solidFill>
            <a:schemeClr val="phClr"/>
          </a:solidFill>
          <a:prstDash val="solid"/>
        </a:ln>
        <a:ln w="17145" cap="flat" cmpd="sng" algn="ctr">
          <a:solidFill>
            <a:schemeClr val="phClr">
              <a:shade val="95000"/>
              <a:alpha val="95000"/>
              <a:satMod val="150000"/>
            </a:schemeClr>
          </a:solidFill>
          <a:prstDash val="solid"/>
        </a:ln>
      </a:lnStyleLst>
      <a:effectStyleLst>
        <a:effectStyle>
          <a:effectLst/>
        </a:effectStyle>
        <a:effectStyle>
          <a:effectLst>
            <a:outerShdw blurRad="50800" dist="15240" dir="5400000" algn="tl" rotWithShape="0">
              <a:srgbClr val="000000">
                <a:alpha val="75000"/>
              </a:srgbClr>
            </a:outerShdw>
          </a:effectLst>
          <a:scene3d>
            <a:camera prst="orthographicFront">
              <a:rot lat="0" lon="0" rev="0"/>
            </a:camera>
            <a:lightRig rig="brightRoom" dir="tl"/>
          </a:scene3d>
          <a:sp3d contourW="9525" prstMaterial="flat">
            <a:bevelT w="0" h="0" prst="coolSlant"/>
            <a:contourClr>
              <a:schemeClr val="phClr">
                <a:shade val="35000"/>
                <a:satMod val="130000"/>
              </a:schemeClr>
            </a:contourClr>
          </a:sp3d>
        </a:effectStyle>
        <a:effectStyle>
          <a:effectLst>
            <a:outerShdw blurRad="76200" dist="25400" dir="5400000" algn="tl" rotWithShape="0">
              <a:srgbClr val="000000">
                <a:alpha val="55000"/>
              </a:srgbClr>
            </a:outerShdw>
          </a:effectLst>
          <a:scene3d>
            <a:camera prst="orthographicFront">
              <a:rot lat="0" lon="0" rev="0"/>
            </a:camera>
            <a:lightRig rig="brightRoom" dir="tl"/>
          </a:scene3d>
          <a:sp3d contourW="19050" prstMaterial="flat">
            <a:bevelT w="0" h="0" prst="coolSlant"/>
            <a:contourClr>
              <a:schemeClr val="phClr">
                <a:shade val="25000"/>
                <a:satMod val="140000"/>
              </a:schemeClr>
            </a:contourClr>
          </a:sp3d>
        </a:effectStyle>
      </a:effectStyleLst>
      <a:bgFillStyleLst>
        <a:solidFill>
          <a:schemeClr val="phClr"/>
        </a:solidFill>
        <a:solidFill>
          <a:schemeClr val="phClr">
            <a:tint val="95000"/>
            <a:satMod val="170000"/>
          </a:schemeClr>
        </a:solidFill>
        <a:gradFill rotWithShape="1">
          <a:gsLst>
            <a:gs pos="0">
              <a:schemeClr val="phClr">
                <a:tint val="94000"/>
                <a:shade val="98000"/>
                <a:satMod val="130000"/>
                <a:lumMod val="102000"/>
              </a:schemeClr>
            </a:gs>
            <a:gs pos="100000">
              <a:schemeClr val="phClr">
                <a:tint val="98000"/>
                <a:shade val="78000"/>
                <a:satMod val="140000"/>
              </a:schemeClr>
            </a:gs>
          </a:gsLst>
          <a:path path="circle">
            <a:fillToRect l="100000" t="100000" r="100000" b="100000"/>
          </a:path>
        </a:gradFill>
      </a:bgFillStyleLst>
    </a:fmtScheme>
  </a:themeElements>
  <a:objectDefaults/>
  <a:extraClrSchemeLst/>
  <a:extLst>
    <a:ext uri="{05A4C25C-085E-4340-85A3-A5531E510DB2}">
      <thm15:themeFamily xmlns:thm15="http://schemas.microsoft.com/office/thememl/2012/main" name="View" id="{BA0EB5A6-F2D4-4F82-977B-64ADEE4A2A69}" vid="{3969A8A2-35DB-4E3B-8885-16FD2056867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TC103457515[[fn=View]]</Template>
  <TotalTime>260567</TotalTime>
  <Words>3141</Words>
  <Application>Microsoft Macintosh PowerPoint</Application>
  <PresentationFormat>Widescreen</PresentationFormat>
  <Paragraphs>571</Paragraphs>
  <Slides>46</Slides>
  <Notes>16</Notes>
  <HiddenSlides>1</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46</vt:i4>
      </vt:variant>
    </vt:vector>
  </HeadingPairs>
  <TitlesOfParts>
    <vt:vector size="54" baseType="lpstr">
      <vt:lpstr>Arial</vt:lpstr>
      <vt:lpstr>Arial Narrow</vt:lpstr>
      <vt:lpstr>Calibri</vt:lpstr>
      <vt:lpstr>Century Schoolbook</vt:lpstr>
      <vt:lpstr>Tahoma</vt:lpstr>
      <vt:lpstr>Wingdings</vt:lpstr>
      <vt:lpstr>Wingdings 2</vt:lpstr>
      <vt:lpstr>View</vt:lpstr>
      <vt:lpstr>Deep Learning Discovery of Exoplanets   Hamed Valizadegan   Machine learning lead @   Universities Space Research Association &amp;   NASA Ames Research Center   </vt:lpstr>
      <vt:lpstr>PowerPoint Presentation</vt:lpstr>
      <vt:lpstr>PowerPoint Presentation</vt:lpstr>
      <vt:lpstr>PowerPoint Presentation</vt:lpstr>
      <vt:lpstr>PowerPoint Presentation</vt:lpstr>
      <vt:lpstr>Kepler vs TESS Mission</vt:lpstr>
      <vt:lpstr>Multi-Planet System</vt:lpstr>
      <vt:lpstr>Real Flux Data</vt:lpstr>
      <vt:lpstr>Kepler science processing pipeline (Similar Pipeline for TESS)</vt:lpstr>
      <vt:lpstr>Phase Folding</vt:lpstr>
      <vt:lpstr>Real Flux Data</vt:lpstr>
      <vt:lpstr>Different False Positive Sources</vt:lpstr>
      <vt:lpstr>PowerPoint Presentation</vt:lpstr>
      <vt:lpstr>Deep Learning</vt:lpstr>
      <vt:lpstr>CNN: AstroNet</vt:lpstr>
      <vt:lpstr>Raw Pixel Data</vt:lpstr>
      <vt:lpstr>Raw Pixels, Difficult to learn from</vt:lpstr>
      <vt:lpstr>PowerPoint Presentation</vt:lpstr>
      <vt:lpstr>Different False Positive Sources</vt:lpstr>
      <vt:lpstr>Diagnostic tests for different false positive source</vt:lpstr>
      <vt:lpstr>DV Summary Report </vt:lpstr>
      <vt:lpstr>Exiting Classifiers</vt:lpstr>
      <vt:lpstr>Our Classifier: ExoMiner</vt:lpstr>
      <vt:lpstr>ExoMiner Architecture</vt:lpstr>
      <vt:lpstr>Optimized CNN Architecture</vt:lpstr>
      <vt:lpstr>Results (All Metrics)</vt:lpstr>
      <vt:lpstr>Results (Precision-Recall Curve)</vt:lpstr>
      <vt:lpstr>Results (Precision@k)</vt:lpstr>
      <vt:lpstr>Summary of Existing Classifiers</vt:lpstr>
      <vt:lpstr>Confirmation vs Validation</vt:lpstr>
      <vt:lpstr>PowerPoint Presentation</vt:lpstr>
      <vt:lpstr>PowerPoint Presentation</vt:lpstr>
      <vt:lpstr>ExoMiner for Exoplanet Validation (Cont’d)</vt:lpstr>
      <vt:lpstr>ExoMiner for Exoplanet Validation (Cont’d)</vt:lpstr>
      <vt:lpstr>ExoMiner for Exoplanet Validation (Cont’d)</vt:lpstr>
      <vt:lpstr>Using ExoMiner to Validate Exoplanets</vt:lpstr>
      <vt:lpstr>Multiplicity Boost of ML Classifiers</vt:lpstr>
      <vt:lpstr>Multiplicity Boost of the ML Classifiers (Cont’d)</vt:lpstr>
      <vt:lpstr>Multiplicity Boost of the ML Classifiers (Cont’d)</vt:lpstr>
      <vt:lpstr>Ongoing Direction: Application on TESS</vt:lpstr>
      <vt:lpstr>ExoMiner++ </vt:lpstr>
      <vt:lpstr>ExoMiner++ </vt:lpstr>
      <vt:lpstr>ExoMiner++ Valizadegan et. al 2024, Under Prep.</vt:lpstr>
      <vt:lpstr>Contributors</vt:lpstr>
      <vt:lpstr>Conclusion</vt:lpstr>
      <vt:lpstr>PowerPoint Presentation</vt:lpstr>
    </vt:vector>
  </TitlesOfParts>
  <Company>NASA Ames Research Center</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Mining FGS Degradation Progress From Sensory Data</dc:title>
  <dc:creator>Valizadegan, Hamed (ARC-TI)[UNIV OF CALIFORNIA   SANTA CRUZ]</dc:creator>
  <cp:lastModifiedBy>Hamed Valizadegan</cp:lastModifiedBy>
  <cp:revision>1275</cp:revision>
  <cp:lastPrinted>2024-03-27T04:27:59Z</cp:lastPrinted>
  <dcterms:created xsi:type="dcterms:W3CDTF">2013-09-05T23:42:49Z</dcterms:created>
  <dcterms:modified xsi:type="dcterms:W3CDTF">2024-04-04T14:55:03Z</dcterms:modified>
</cp:coreProperties>
</file>